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73" r:id="rId2"/>
    <p:sldId id="287" r:id="rId3"/>
    <p:sldId id="275" r:id="rId4"/>
    <p:sldId id="337" r:id="rId5"/>
    <p:sldId id="290" r:id="rId6"/>
    <p:sldId id="276" r:id="rId7"/>
    <p:sldId id="332" r:id="rId8"/>
    <p:sldId id="333" r:id="rId9"/>
    <p:sldId id="278" r:id="rId10"/>
    <p:sldId id="292" r:id="rId11"/>
    <p:sldId id="293" r:id="rId12"/>
    <p:sldId id="315" r:id="rId13"/>
    <p:sldId id="294" r:id="rId14"/>
    <p:sldId id="298" r:id="rId15"/>
    <p:sldId id="299" r:id="rId16"/>
    <p:sldId id="300" r:id="rId17"/>
    <p:sldId id="301" r:id="rId18"/>
    <p:sldId id="316" r:id="rId19"/>
    <p:sldId id="279" r:id="rId20"/>
    <p:sldId id="302" r:id="rId21"/>
    <p:sldId id="280" r:id="rId22"/>
    <p:sldId id="303" r:id="rId23"/>
    <p:sldId id="281" r:id="rId24"/>
    <p:sldId id="304" r:id="rId25"/>
    <p:sldId id="320" r:id="rId26"/>
    <p:sldId id="321" r:id="rId27"/>
    <p:sldId id="322" r:id="rId28"/>
    <p:sldId id="282" r:id="rId29"/>
    <p:sldId id="309" r:id="rId30"/>
    <p:sldId id="310" r:id="rId31"/>
    <p:sldId id="311" r:id="rId32"/>
    <p:sldId id="283" r:id="rId33"/>
    <p:sldId id="305" r:id="rId34"/>
    <p:sldId id="312" r:id="rId35"/>
    <p:sldId id="306" r:id="rId36"/>
    <p:sldId id="313" r:id="rId37"/>
    <p:sldId id="307" r:id="rId38"/>
    <p:sldId id="308" r:id="rId39"/>
    <p:sldId id="285" r:id="rId40"/>
    <p:sldId id="334" r:id="rId41"/>
    <p:sldId id="271" r:id="rId42"/>
    <p:sldId id="335" r:id="rId43"/>
    <p:sldId id="269" r:id="rId44"/>
    <p:sldId id="336" r:id="rId45"/>
    <p:sldId id="272" r:id="rId46"/>
    <p:sldId id="339" r:id="rId47"/>
    <p:sldId id="268" r:id="rId48"/>
    <p:sldId id="266" r:id="rId49"/>
    <p:sldId id="338" r:id="rId50"/>
    <p:sldId id="265" r:id="rId51"/>
    <p:sldId id="256" r:id="rId52"/>
    <p:sldId id="257" r:id="rId53"/>
    <p:sldId id="259" r:id="rId54"/>
    <p:sldId id="261" r:id="rId55"/>
    <p:sldId id="262" r:id="rId56"/>
    <p:sldId id="263" r:id="rId57"/>
    <p:sldId id="264" r:id="rId58"/>
    <p:sldId id="323" r:id="rId59"/>
    <p:sldId id="324" r:id="rId60"/>
    <p:sldId id="325" r:id="rId61"/>
    <p:sldId id="326" r:id="rId62"/>
    <p:sldId id="327" r:id="rId63"/>
    <p:sldId id="328"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4" d="100"/>
          <a:sy n="124"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1130B-D715-4EC7-85EF-1374FD3FBA7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1462F82A-9121-4EF9-B242-0307A3F75C91}">
      <dgm:prSet phldrT="[Texte]" custT="1"/>
      <dgm:spPr/>
      <dgm:t>
        <a:bodyPr/>
        <a:lstStyle/>
        <a:p>
          <a:r>
            <a:rPr lang="fr-FR" sz="1800" b="1" dirty="0"/>
            <a:t>2</a:t>
          </a:r>
          <a:r>
            <a:rPr lang="fr-FR" sz="1800" b="1" baseline="30000" dirty="0"/>
            <a:t>ème</a:t>
          </a:r>
          <a:r>
            <a:rPr lang="fr-FR" sz="1800" b="1" dirty="0"/>
            <a:t> Semestre Première </a:t>
          </a:r>
        </a:p>
      </dgm:t>
    </dgm:pt>
    <dgm:pt modelId="{61D31350-3898-4D9B-B9EB-209D298D50C0}" type="parTrans" cxnId="{6CCB3F66-8F9E-4ED0-99BD-BD79D3170A60}">
      <dgm:prSet/>
      <dgm:spPr/>
      <dgm:t>
        <a:bodyPr/>
        <a:lstStyle/>
        <a:p>
          <a:endParaRPr lang="fr-FR"/>
        </a:p>
      </dgm:t>
    </dgm:pt>
    <dgm:pt modelId="{B4E36AFD-52CC-4689-B188-DC9011DC3687}" type="sibTrans" cxnId="{6CCB3F66-8F9E-4ED0-99BD-BD79D3170A60}">
      <dgm:prSet/>
      <dgm:spPr/>
      <dgm:t>
        <a:bodyPr/>
        <a:lstStyle/>
        <a:p>
          <a:endParaRPr lang="fr-FR"/>
        </a:p>
      </dgm:t>
    </dgm:pt>
    <dgm:pt modelId="{25502141-7AEF-4EB7-BE57-FB6E7E05D824}">
      <dgm:prSet phldrT="[Texte]" custT="1"/>
      <dgm:spPr/>
      <dgm:t>
        <a:bodyPr/>
        <a:lstStyle/>
        <a:p>
          <a:r>
            <a:rPr lang="fr-FR" sz="1800" b="1" dirty="0"/>
            <a:t>Inscriptions décembre -févr.</a:t>
          </a:r>
        </a:p>
      </dgm:t>
    </dgm:pt>
    <dgm:pt modelId="{5E88000F-7B96-4A6F-B928-4B622A39290A}" type="parTrans" cxnId="{B154AAE7-C465-4D15-916D-3B4750509631}">
      <dgm:prSet/>
      <dgm:spPr/>
      <dgm:t>
        <a:bodyPr/>
        <a:lstStyle/>
        <a:p>
          <a:endParaRPr lang="fr-FR"/>
        </a:p>
      </dgm:t>
    </dgm:pt>
    <dgm:pt modelId="{FDDD8D1D-E7C2-4811-BF02-4ED50B09D9BA}" type="sibTrans" cxnId="{B154AAE7-C465-4D15-916D-3B4750509631}">
      <dgm:prSet/>
      <dgm:spPr/>
      <dgm:t>
        <a:bodyPr/>
        <a:lstStyle/>
        <a:p>
          <a:endParaRPr lang="fr-FR"/>
        </a:p>
      </dgm:t>
    </dgm:pt>
    <dgm:pt modelId="{621BC498-78F8-4747-814F-108E5E64023A}">
      <dgm:prSet phldrT="[Texte]" custT="1"/>
      <dgm:spPr/>
      <dgm:t>
        <a:bodyPr/>
        <a:lstStyle/>
        <a:p>
          <a:r>
            <a:rPr lang="fr-FR" sz="1800" b="1" dirty="0"/>
            <a:t>Début du projet</a:t>
          </a:r>
        </a:p>
      </dgm:t>
    </dgm:pt>
    <dgm:pt modelId="{8BE84B26-EF10-438C-BD05-76FF1486E097}" type="parTrans" cxnId="{0395B338-2CD0-454E-9A5C-0E63DEE568BB}">
      <dgm:prSet/>
      <dgm:spPr/>
      <dgm:t>
        <a:bodyPr/>
        <a:lstStyle/>
        <a:p>
          <a:endParaRPr lang="fr-FR"/>
        </a:p>
      </dgm:t>
    </dgm:pt>
    <dgm:pt modelId="{105397B3-7009-4725-80E6-8F862273B8E5}" type="sibTrans" cxnId="{0395B338-2CD0-454E-9A5C-0E63DEE568BB}">
      <dgm:prSet/>
      <dgm:spPr/>
      <dgm:t>
        <a:bodyPr/>
        <a:lstStyle/>
        <a:p>
          <a:endParaRPr lang="fr-FR"/>
        </a:p>
      </dgm:t>
    </dgm:pt>
    <dgm:pt modelId="{C4E553C1-7CC5-4A1E-B387-55324E6FF360}">
      <dgm:prSet phldrT="[Texte]" custT="1"/>
      <dgm:spPr/>
      <dgm:t>
        <a:bodyPr/>
        <a:lstStyle/>
        <a:p>
          <a:r>
            <a:rPr lang="fr-FR" sz="1800" b="1" dirty="0"/>
            <a:t>Terminale septembre - mars</a:t>
          </a:r>
        </a:p>
      </dgm:t>
    </dgm:pt>
    <dgm:pt modelId="{FC955844-C438-42D7-BA6E-B77E4BC1D6B2}" type="parTrans" cxnId="{41701D1D-B193-49FF-A709-858B7D1F6782}">
      <dgm:prSet/>
      <dgm:spPr/>
      <dgm:t>
        <a:bodyPr/>
        <a:lstStyle/>
        <a:p>
          <a:endParaRPr lang="fr-FR"/>
        </a:p>
      </dgm:t>
    </dgm:pt>
    <dgm:pt modelId="{9CE24A2A-C698-49E5-9E63-78237A8339BA}" type="sibTrans" cxnId="{41701D1D-B193-49FF-A709-858B7D1F6782}">
      <dgm:prSet/>
      <dgm:spPr/>
      <dgm:t>
        <a:bodyPr/>
        <a:lstStyle/>
        <a:p>
          <a:endParaRPr lang="fr-FR"/>
        </a:p>
      </dgm:t>
    </dgm:pt>
    <dgm:pt modelId="{903079D0-6A71-427A-B6D9-C1AD1C682DAB}">
      <dgm:prSet phldrT="[Texte]" custT="1"/>
      <dgm:spPr/>
      <dgm:t>
        <a:bodyPr/>
        <a:lstStyle/>
        <a:p>
          <a:r>
            <a:rPr lang="fr-FR" sz="1800" b="1" dirty="0"/>
            <a:t>Construction du projet</a:t>
          </a:r>
        </a:p>
      </dgm:t>
    </dgm:pt>
    <dgm:pt modelId="{65FF0D5C-CF45-4FF4-8369-A2BBBD9ACDCB}" type="parTrans" cxnId="{F36A20C3-F53E-4663-A399-904F426DB0A9}">
      <dgm:prSet/>
      <dgm:spPr/>
      <dgm:t>
        <a:bodyPr/>
        <a:lstStyle/>
        <a:p>
          <a:endParaRPr lang="fr-FR"/>
        </a:p>
      </dgm:t>
    </dgm:pt>
    <dgm:pt modelId="{C91FA356-BD1E-4419-BAE8-605268B37CEE}" type="sibTrans" cxnId="{F36A20C3-F53E-4663-A399-904F426DB0A9}">
      <dgm:prSet/>
      <dgm:spPr/>
      <dgm:t>
        <a:bodyPr/>
        <a:lstStyle/>
        <a:p>
          <a:endParaRPr lang="fr-FR"/>
        </a:p>
      </dgm:t>
    </dgm:pt>
    <dgm:pt modelId="{31BAECA1-1FD0-4651-9333-703C389F0928}">
      <dgm:prSet phldrT="[Texte]" custT="1"/>
      <dgm:spPr/>
      <dgm:t>
        <a:bodyPr/>
        <a:lstStyle/>
        <a:p>
          <a:r>
            <a:rPr lang="fr-FR" sz="1800" b="1" dirty="0"/>
            <a:t>Terminale mai - juin</a:t>
          </a:r>
        </a:p>
      </dgm:t>
    </dgm:pt>
    <dgm:pt modelId="{00504A67-2BFC-4403-8F1D-9A48D9B49DBB}" type="parTrans" cxnId="{DCA04449-5A98-400E-8D5D-F9142D6C379E}">
      <dgm:prSet/>
      <dgm:spPr/>
      <dgm:t>
        <a:bodyPr/>
        <a:lstStyle/>
        <a:p>
          <a:endParaRPr lang="fr-FR"/>
        </a:p>
      </dgm:t>
    </dgm:pt>
    <dgm:pt modelId="{EC31103D-8B68-4C17-B21C-35A583F890A7}" type="sibTrans" cxnId="{DCA04449-5A98-400E-8D5D-F9142D6C379E}">
      <dgm:prSet/>
      <dgm:spPr/>
      <dgm:t>
        <a:bodyPr/>
        <a:lstStyle/>
        <a:p>
          <a:endParaRPr lang="fr-FR"/>
        </a:p>
      </dgm:t>
    </dgm:pt>
    <dgm:pt modelId="{B1100957-EF9D-425F-A684-F64A8EB3C3A0}">
      <dgm:prSet phldrT="[Texte]" custT="1"/>
      <dgm:spPr/>
      <dgm:t>
        <a:bodyPr/>
        <a:lstStyle/>
        <a:p>
          <a:r>
            <a:rPr lang="fr-FR" sz="1800" b="1" dirty="0"/>
            <a:t>Sélection académique avril - Puis nationale mai</a:t>
          </a:r>
        </a:p>
      </dgm:t>
    </dgm:pt>
    <dgm:pt modelId="{C2B89E94-E5AB-4F6D-8545-D292F3C06C36}" type="parTrans" cxnId="{E01B727B-CE56-482F-B797-9213C7C4220B}">
      <dgm:prSet/>
      <dgm:spPr/>
      <dgm:t>
        <a:bodyPr/>
        <a:lstStyle/>
        <a:p>
          <a:endParaRPr lang="fr-FR"/>
        </a:p>
      </dgm:t>
    </dgm:pt>
    <dgm:pt modelId="{DF9A60CF-6348-48F4-B441-1BEDBDC4F00A}" type="sibTrans" cxnId="{E01B727B-CE56-482F-B797-9213C7C4220B}">
      <dgm:prSet/>
      <dgm:spPr/>
      <dgm:t>
        <a:bodyPr/>
        <a:lstStyle/>
        <a:p>
          <a:endParaRPr lang="fr-FR"/>
        </a:p>
      </dgm:t>
    </dgm:pt>
    <dgm:pt modelId="{0C710F13-C909-405A-9796-69DD1DA426A1}">
      <dgm:prSet phldrT="[Texte]" custT="1"/>
      <dgm:spPr/>
      <dgm:t>
        <a:bodyPr/>
        <a:lstStyle/>
        <a:p>
          <a:r>
            <a:rPr lang="fr-FR" sz="1800" b="1" dirty="0"/>
            <a:t>Cérémonie nationale fin mai -juin</a:t>
          </a:r>
        </a:p>
      </dgm:t>
    </dgm:pt>
    <dgm:pt modelId="{EDF1B501-17E3-44C2-BA44-2E28D26F991E}" type="parTrans" cxnId="{16C51EC5-5F26-42ED-BF57-8FB409783117}">
      <dgm:prSet/>
      <dgm:spPr/>
      <dgm:t>
        <a:bodyPr/>
        <a:lstStyle/>
        <a:p>
          <a:endParaRPr lang="fr-FR"/>
        </a:p>
      </dgm:t>
    </dgm:pt>
    <dgm:pt modelId="{5BAC432F-8826-41EC-B5B8-6D7BA73DDA67}" type="sibTrans" cxnId="{16C51EC5-5F26-42ED-BF57-8FB409783117}">
      <dgm:prSet/>
      <dgm:spPr/>
      <dgm:t>
        <a:bodyPr/>
        <a:lstStyle/>
        <a:p>
          <a:endParaRPr lang="fr-FR"/>
        </a:p>
      </dgm:t>
    </dgm:pt>
    <dgm:pt modelId="{73B8DBB1-7B8A-4BE3-BC23-73B9CA74A97A}">
      <dgm:prSet phldrT="[Texte]" custT="1"/>
      <dgm:spPr/>
      <dgm:t>
        <a:bodyPr/>
        <a:lstStyle/>
        <a:p>
          <a:r>
            <a:rPr lang="fr-FR" sz="1800" b="1" dirty="0"/>
            <a:t>Dépôt des vidéos</a:t>
          </a:r>
        </a:p>
      </dgm:t>
    </dgm:pt>
    <dgm:pt modelId="{580CBAB4-6AE6-4D9F-9590-FE7CBFDBF826}" type="parTrans" cxnId="{54DB472D-9CB3-441E-9DAA-7EADA5A51DB8}">
      <dgm:prSet/>
      <dgm:spPr/>
      <dgm:t>
        <a:bodyPr/>
        <a:lstStyle/>
        <a:p>
          <a:endParaRPr lang="fr-FR"/>
        </a:p>
      </dgm:t>
    </dgm:pt>
    <dgm:pt modelId="{664230E5-7B7F-41E6-935C-28E29644A5B8}" type="sibTrans" cxnId="{54DB472D-9CB3-441E-9DAA-7EADA5A51DB8}">
      <dgm:prSet/>
      <dgm:spPr/>
      <dgm:t>
        <a:bodyPr/>
        <a:lstStyle/>
        <a:p>
          <a:endParaRPr lang="fr-FR"/>
        </a:p>
      </dgm:t>
    </dgm:pt>
    <dgm:pt modelId="{982DA5CC-8F4A-405F-953F-3BA7DC4069D0}" type="pres">
      <dgm:prSet presAssocID="{3071130B-D715-4EC7-85EF-1374FD3FBA76}" presName="theList" presStyleCnt="0">
        <dgm:presLayoutVars>
          <dgm:dir/>
          <dgm:animLvl val="lvl"/>
          <dgm:resizeHandles val="exact"/>
        </dgm:presLayoutVars>
      </dgm:prSet>
      <dgm:spPr/>
    </dgm:pt>
    <dgm:pt modelId="{C5619199-A019-48D3-8036-0D7F5EC18E58}" type="pres">
      <dgm:prSet presAssocID="{1462F82A-9121-4EF9-B242-0307A3F75C91}" presName="compNode" presStyleCnt="0"/>
      <dgm:spPr/>
    </dgm:pt>
    <dgm:pt modelId="{F0891044-A20A-4295-8899-E3D2188028A5}" type="pres">
      <dgm:prSet presAssocID="{1462F82A-9121-4EF9-B242-0307A3F75C91}" presName="noGeometry" presStyleCnt="0"/>
      <dgm:spPr/>
    </dgm:pt>
    <dgm:pt modelId="{6F532214-FD51-4472-ABDC-36140D74BCB9}" type="pres">
      <dgm:prSet presAssocID="{1462F82A-9121-4EF9-B242-0307A3F75C91}" presName="childTextVisible" presStyleLbl="bgAccFollowNode1" presStyleIdx="0" presStyleCnt="3" custScaleY="122188">
        <dgm:presLayoutVars>
          <dgm:bulletEnabled val="1"/>
        </dgm:presLayoutVars>
      </dgm:prSet>
      <dgm:spPr/>
    </dgm:pt>
    <dgm:pt modelId="{C082DDFB-9EEB-428C-B12C-33E63528FFCC}" type="pres">
      <dgm:prSet presAssocID="{1462F82A-9121-4EF9-B242-0307A3F75C91}" presName="childTextHidden" presStyleLbl="bgAccFollowNode1" presStyleIdx="0" presStyleCnt="3"/>
      <dgm:spPr/>
    </dgm:pt>
    <dgm:pt modelId="{A45C5B0C-0588-4858-9677-0C82DEEB83C6}" type="pres">
      <dgm:prSet presAssocID="{1462F82A-9121-4EF9-B242-0307A3F75C91}" presName="parentText" presStyleLbl="node1" presStyleIdx="0" presStyleCnt="3">
        <dgm:presLayoutVars>
          <dgm:chMax val="1"/>
          <dgm:bulletEnabled val="1"/>
        </dgm:presLayoutVars>
      </dgm:prSet>
      <dgm:spPr/>
    </dgm:pt>
    <dgm:pt modelId="{1ED12BFB-9C6B-407B-BAE9-D407D3E5126B}" type="pres">
      <dgm:prSet presAssocID="{1462F82A-9121-4EF9-B242-0307A3F75C91}" presName="aSpace" presStyleCnt="0"/>
      <dgm:spPr/>
    </dgm:pt>
    <dgm:pt modelId="{44CC5F54-EF22-4A90-B9EB-D3C444564631}" type="pres">
      <dgm:prSet presAssocID="{C4E553C1-7CC5-4A1E-B387-55324E6FF360}" presName="compNode" presStyleCnt="0"/>
      <dgm:spPr/>
    </dgm:pt>
    <dgm:pt modelId="{CC3CE2CD-23F9-4DE7-8C57-482F9AA6D299}" type="pres">
      <dgm:prSet presAssocID="{C4E553C1-7CC5-4A1E-B387-55324E6FF360}" presName="noGeometry" presStyleCnt="0"/>
      <dgm:spPr/>
    </dgm:pt>
    <dgm:pt modelId="{2FE128C6-3523-4093-91E1-BA5E01121A42}" type="pres">
      <dgm:prSet presAssocID="{C4E553C1-7CC5-4A1E-B387-55324E6FF360}" presName="childTextVisible" presStyleLbl="bgAccFollowNode1" presStyleIdx="1" presStyleCnt="3" custScaleX="110728" custScaleY="117042">
        <dgm:presLayoutVars>
          <dgm:bulletEnabled val="1"/>
        </dgm:presLayoutVars>
      </dgm:prSet>
      <dgm:spPr/>
    </dgm:pt>
    <dgm:pt modelId="{CA7DC57D-B714-4978-9D66-C216188421F3}" type="pres">
      <dgm:prSet presAssocID="{C4E553C1-7CC5-4A1E-B387-55324E6FF360}" presName="childTextHidden" presStyleLbl="bgAccFollowNode1" presStyleIdx="1" presStyleCnt="3"/>
      <dgm:spPr/>
    </dgm:pt>
    <dgm:pt modelId="{0FF2988B-37E8-4EE7-9B9B-65FEC16AB9E4}" type="pres">
      <dgm:prSet presAssocID="{C4E553C1-7CC5-4A1E-B387-55324E6FF360}" presName="parentText" presStyleLbl="node1" presStyleIdx="1" presStyleCnt="3" custScaleX="103591">
        <dgm:presLayoutVars>
          <dgm:chMax val="1"/>
          <dgm:bulletEnabled val="1"/>
        </dgm:presLayoutVars>
      </dgm:prSet>
      <dgm:spPr/>
    </dgm:pt>
    <dgm:pt modelId="{680B6641-691C-438E-BE79-AF7DAB162A16}" type="pres">
      <dgm:prSet presAssocID="{C4E553C1-7CC5-4A1E-B387-55324E6FF360}" presName="aSpace" presStyleCnt="0"/>
      <dgm:spPr/>
    </dgm:pt>
    <dgm:pt modelId="{6A0E2E87-7D7D-4452-BCB7-15D153D1BB01}" type="pres">
      <dgm:prSet presAssocID="{31BAECA1-1FD0-4651-9333-703C389F0928}" presName="compNode" presStyleCnt="0"/>
      <dgm:spPr/>
    </dgm:pt>
    <dgm:pt modelId="{711A1294-25DA-4432-B8EC-02C20C43D1DD}" type="pres">
      <dgm:prSet presAssocID="{31BAECA1-1FD0-4651-9333-703C389F0928}" presName="noGeometry" presStyleCnt="0"/>
      <dgm:spPr/>
    </dgm:pt>
    <dgm:pt modelId="{68C0E147-054C-4C17-AAA7-7F6CAD777818}" type="pres">
      <dgm:prSet presAssocID="{31BAECA1-1FD0-4651-9333-703C389F0928}" presName="childTextVisible" presStyleLbl="bgAccFollowNode1" presStyleIdx="2" presStyleCnt="3" custScaleY="112926">
        <dgm:presLayoutVars>
          <dgm:bulletEnabled val="1"/>
        </dgm:presLayoutVars>
      </dgm:prSet>
      <dgm:spPr/>
    </dgm:pt>
    <dgm:pt modelId="{01F51FF8-20D8-4432-B0D0-63DCCDB931FA}" type="pres">
      <dgm:prSet presAssocID="{31BAECA1-1FD0-4651-9333-703C389F0928}" presName="childTextHidden" presStyleLbl="bgAccFollowNode1" presStyleIdx="2" presStyleCnt="3"/>
      <dgm:spPr/>
    </dgm:pt>
    <dgm:pt modelId="{302B952E-3656-43E9-87FC-DC98A94552AD}" type="pres">
      <dgm:prSet presAssocID="{31BAECA1-1FD0-4651-9333-703C389F0928}" presName="parentText" presStyleLbl="node1" presStyleIdx="2" presStyleCnt="3">
        <dgm:presLayoutVars>
          <dgm:chMax val="1"/>
          <dgm:bulletEnabled val="1"/>
        </dgm:presLayoutVars>
      </dgm:prSet>
      <dgm:spPr/>
    </dgm:pt>
  </dgm:ptLst>
  <dgm:cxnLst>
    <dgm:cxn modelId="{71A5B105-6ABD-494F-9605-D52805788ACE}" type="presOf" srcId="{73B8DBB1-7B8A-4BE3-BC23-73B9CA74A97A}" destId="{CA7DC57D-B714-4978-9D66-C216188421F3}" srcOrd="1" destOrd="1" presId="urn:microsoft.com/office/officeart/2005/8/layout/hProcess6"/>
    <dgm:cxn modelId="{E504EB06-45BC-4F6F-AC3E-4E47C3C9668C}" type="presOf" srcId="{0C710F13-C909-405A-9796-69DD1DA426A1}" destId="{01F51FF8-20D8-4432-B0D0-63DCCDB931FA}" srcOrd="1" destOrd="1" presId="urn:microsoft.com/office/officeart/2005/8/layout/hProcess6"/>
    <dgm:cxn modelId="{33F9A60D-282C-48E2-B0C4-DB0D49D3D887}" type="presOf" srcId="{621BC498-78F8-4747-814F-108E5E64023A}" destId="{6F532214-FD51-4472-ABDC-36140D74BCB9}" srcOrd="0" destOrd="1" presId="urn:microsoft.com/office/officeart/2005/8/layout/hProcess6"/>
    <dgm:cxn modelId="{36BFB012-8D69-42EA-941F-5199EC8C186A}" type="presOf" srcId="{25502141-7AEF-4EB7-BE57-FB6E7E05D824}" destId="{6F532214-FD51-4472-ABDC-36140D74BCB9}" srcOrd="0" destOrd="0" presId="urn:microsoft.com/office/officeart/2005/8/layout/hProcess6"/>
    <dgm:cxn modelId="{108B1719-7358-4638-A135-361EB9512357}" type="presOf" srcId="{903079D0-6A71-427A-B6D9-C1AD1C682DAB}" destId="{CA7DC57D-B714-4978-9D66-C216188421F3}" srcOrd="1" destOrd="0" presId="urn:microsoft.com/office/officeart/2005/8/layout/hProcess6"/>
    <dgm:cxn modelId="{0466391B-57C8-403A-89A8-7031D65792F6}" type="presOf" srcId="{903079D0-6A71-427A-B6D9-C1AD1C682DAB}" destId="{2FE128C6-3523-4093-91E1-BA5E01121A42}" srcOrd="0" destOrd="0" presId="urn:microsoft.com/office/officeart/2005/8/layout/hProcess6"/>
    <dgm:cxn modelId="{41701D1D-B193-49FF-A709-858B7D1F6782}" srcId="{3071130B-D715-4EC7-85EF-1374FD3FBA76}" destId="{C4E553C1-7CC5-4A1E-B387-55324E6FF360}" srcOrd="1" destOrd="0" parTransId="{FC955844-C438-42D7-BA6E-B77E4BC1D6B2}" sibTransId="{9CE24A2A-C698-49E5-9E63-78237A8339BA}"/>
    <dgm:cxn modelId="{54DB472D-9CB3-441E-9DAA-7EADA5A51DB8}" srcId="{C4E553C1-7CC5-4A1E-B387-55324E6FF360}" destId="{73B8DBB1-7B8A-4BE3-BC23-73B9CA74A97A}" srcOrd="1" destOrd="0" parTransId="{580CBAB4-6AE6-4D9F-9590-FE7CBFDBF826}" sibTransId="{664230E5-7B7F-41E6-935C-28E29644A5B8}"/>
    <dgm:cxn modelId="{43BC4A36-EA45-4411-8E8A-9FF944E6B178}" type="presOf" srcId="{31BAECA1-1FD0-4651-9333-703C389F0928}" destId="{302B952E-3656-43E9-87FC-DC98A94552AD}" srcOrd="0" destOrd="0" presId="urn:microsoft.com/office/officeart/2005/8/layout/hProcess6"/>
    <dgm:cxn modelId="{0395B338-2CD0-454E-9A5C-0E63DEE568BB}" srcId="{1462F82A-9121-4EF9-B242-0307A3F75C91}" destId="{621BC498-78F8-4747-814F-108E5E64023A}" srcOrd="1" destOrd="0" parTransId="{8BE84B26-EF10-438C-BD05-76FF1486E097}" sibTransId="{105397B3-7009-4725-80E6-8F862273B8E5}"/>
    <dgm:cxn modelId="{89AED260-517F-481A-8910-BC8C6D6EAFE6}" type="presOf" srcId="{25502141-7AEF-4EB7-BE57-FB6E7E05D824}" destId="{C082DDFB-9EEB-428C-B12C-33E63528FFCC}" srcOrd="1" destOrd="0" presId="urn:microsoft.com/office/officeart/2005/8/layout/hProcess6"/>
    <dgm:cxn modelId="{6CCB3F66-8F9E-4ED0-99BD-BD79D3170A60}" srcId="{3071130B-D715-4EC7-85EF-1374FD3FBA76}" destId="{1462F82A-9121-4EF9-B242-0307A3F75C91}" srcOrd="0" destOrd="0" parTransId="{61D31350-3898-4D9B-B9EB-209D298D50C0}" sibTransId="{B4E36AFD-52CC-4689-B188-DC9011DC3687}"/>
    <dgm:cxn modelId="{DCA04449-5A98-400E-8D5D-F9142D6C379E}" srcId="{3071130B-D715-4EC7-85EF-1374FD3FBA76}" destId="{31BAECA1-1FD0-4651-9333-703C389F0928}" srcOrd="2" destOrd="0" parTransId="{00504A67-2BFC-4403-8F1D-9A48D9B49DBB}" sibTransId="{EC31103D-8B68-4C17-B21C-35A583F890A7}"/>
    <dgm:cxn modelId="{4E054770-7119-45D9-837B-AD50134D3BCA}" type="presOf" srcId="{73B8DBB1-7B8A-4BE3-BC23-73B9CA74A97A}" destId="{2FE128C6-3523-4093-91E1-BA5E01121A42}" srcOrd="0" destOrd="1" presId="urn:microsoft.com/office/officeart/2005/8/layout/hProcess6"/>
    <dgm:cxn modelId="{53B35757-018D-45B4-8B15-20535D12561F}" type="presOf" srcId="{C4E553C1-7CC5-4A1E-B387-55324E6FF360}" destId="{0FF2988B-37E8-4EE7-9B9B-65FEC16AB9E4}" srcOrd="0" destOrd="0" presId="urn:microsoft.com/office/officeart/2005/8/layout/hProcess6"/>
    <dgm:cxn modelId="{E01B727B-CE56-482F-B797-9213C7C4220B}" srcId="{31BAECA1-1FD0-4651-9333-703C389F0928}" destId="{B1100957-EF9D-425F-A684-F64A8EB3C3A0}" srcOrd="0" destOrd="0" parTransId="{C2B89E94-E5AB-4F6D-8545-D292F3C06C36}" sibTransId="{DF9A60CF-6348-48F4-B441-1BEDBDC4F00A}"/>
    <dgm:cxn modelId="{019F5EA4-B454-4A02-AD82-5AA451563A71}" type="presOf" srcId="{0C710F13-C909-405A-9796-69DD1DA426A1}" destId="{68C0E147-054C-4C17-AAA7-7F6CAD777818}" srcOrd="0" destOrd="1" presId="urn:microsoft.com/office/officeart/2005/8/layout/hProcess6"/>
    <dgm:cxn modelId="{057653B1-A904-4789-A55E-1FA2E3C0AB36}" type="presOf" srcId="{3071130B-D715-4EC7-85EF-1374FD3FBA76}" destId="{982DA5CC-8F4A-405F-953F-3BA7DC4069D0}" srcOrd="0" destOrd="0" presId="urn:microsoft.com/office/officeart/2005/8/layout/hProcess6"/>
    <dgm:cxn modelId="{F36A20C3-F53E-4663-A399-904F426DB0A9}" srcId="{C4E553C1-7CC5-4A1E-B387-55324E6FF360}" destId="{903079D0-6A71-427A-B6D9-C1AD1C682DAB}" srcOrd="0" destOrd="0" parTransId="{65FF0D5C-CF45-4FF4-8369-A2BBBD9ACDCB}" sibTransId="{C91FA356-BD1E-4419-BAE8-605268B37CEE}"/>
    <dgm:cxn modelId="{16C51EC5-5F26-42ED-BF57-8FB409783117}" srcId="{31BAECA1-1FD0-4651-9333-703C389F0928}" destId="{0C710F13-C909-405A-9796-69DD1DA426A1}" srcOrd="1" destOrd="0" parTransId="{EDF1B501-17E3-44C2-BA44-2E28D26F991E}" sibTransId="{5BAC432F-8826-41EC-B5B8-6D7BA73DDA67}"/>
    <dgm:cxn modelId="{B3F673C6-C196-484F-B70A-023088B4062E}" type="presOf" srcId="{621BC498-78F8-4747-814F-108E5E64023A}" destId="{C082DDFB-9EEB-428C-B12C-33E63528FFCC}" srcOrd="1" destOrd="1" presId="urn:microsoft.com/office/officeart/2005/8/layout/hProcess6"/>
    <dgm:cxn modelId="{40A365D8-88B5-4958-92BB-7F9EC4925512}" type="presOf" srcId="{B1100957-EF9D-425F-A684-F64A8EB3C3A0}" destId="{68C0E147-054C-4C17-AAA7-7F6CAD777818}" srcOrd="0" destOrd="0" presId="urn:microsoft.com/office/officeart/2005/8/layout/hProcess6"/>
    <dgm:cxn modelId="{6E549BDC-6ABE-485B-8664-8452ED4B136D}" type="presOf" srcId="{1462F82A-9121-4EF9-B242-0307A3F75C91}" destId="{A45C5B0C-0588-4858-9677-0C82DEEB83C6}" srcOrd="0" destOrd="0" presId="urn:microsoft.com/office/officeart/2005/8/layout/hProcess6"/>
    <dgm:cxn modelId="{B154AAE7-C465-4D15-916D-3B4750509631}" srcId="{1462F82A-9121-4EF9-B242-0307A3F75C91}" destId="{25502141-7AEF-4EB7-BE57-FB6E7E05D824}" srcOrd="0" destOrd="0" parTransId="{5E88000F-7B96-4A6F-B928-4B622A39290A}" sibTransId="{FDDD8D1D-E7C2-4811-BF02-4ED50B09D9BA}"/>
    <dgm:cxn modelId="{36EA6BE8-2878-4429-AA83-B5D0B1965519}" type="presOf" srcId="{B1100957-EF9D-425F-A684-F64A8EB3C3A0}" destId="{01F51FF8-20D8-4432-B0D0-63DCCDB931FA}" srcOrd="1" destOrd="0" presId="urn:microsoft.com/office/officeart/2005/8/layout/hProcess6"/>
    <dgm:cxn modelId="{CC775B53-BF42-4BE3-9F48-084E4C9BB0EE}" type="presParOf" srcId="{982DA5CC-8F4A-405F-953F-3BA7DC4069D0}" destId="{C5619199-A019-48D3-8036-0D7F5EC18E58}" srcOrd="0" destOrd="0" presId="urn:microsoft.com/office/officeart/2005/8/layout/hProcess6"/>
    <dgm:cxn modelId="{936DE16F-5B12-4C01-B8E5-1CED4FE31F6D}" type="presParOf" srcId="{C5619199-A019-48D3-8036-0D7F5EC18E58}" destId="{F0891044-A20A-4295-8899-E3D2188028A5}" srcOrd="0" destOrd="0" presId="urn:microsoft.com/office/officeart/2005/8/layout/hProcess6"/>
    <dgm:cxn modelId="{6B1C143D-89BC-492E-BD39-D4FB3AAD66CE}" type="presParOf" srcId="{C5619199-A019-48D3-8036-0D7F5EC18E58}" destId="{6F532214-FD51-4472-ABDC-36140D74BCB9}" srcOrd="1" destOrd="0" presId="urn:microsoft.com/office/officeart/2005/8/layout/hProcess6"/>
    <dgm:cxn modelId="{2223C90D-21B3-4742-B9E1-EF4F90756DB4}" type="presParOf" srcId="{C5619199-A019-48D3-8036-0D7F5EC18E58}" destId="{C082DDFB-9EEB-428C-B12C-33E63528FFCC}" srcOrd="2" destOrd="0" presId="urn:microsoft.com/office/officeart/2005/8/layout/hProcess6"/>
    <dgm:cxn modelId="{22750B9C-63F8-4A50-9AB1-1A1D8F773A6F}" type="presParOf" srcId="{C5619199-A019-48D3-8036-0D7F5EC18E58}" destId="{A45C5B0C-0588-4858-9677-0C82DEEB83C6}" srcOrd="3" destOrd="0" presId="urn:microsoft.com/office/officeart/2005/8/layout/hProcess6"/>
    <dgm:cxn modelId="{792F6CC8-08AA-4698-819E-5EA1D5706A3A}" type="presParOf" srcId="{982DA5CC-8F4A-405F-953F-3BA7DC4069D0}" destId="{1ED12BFB-9C6B-407B-BAE9-D407D3E5126B}" srcOrd="1" destOrd="0" presId="urn:microsoft.com/office/officeart/2005/8/layout/hProcess6"/>
    <dgm:cxn modelId="{9120FE81-CE79-43E9-8536-1D393053E041}" type="presParOf" srcId="{982DA5CC-8F4A-405F-953F-3BA7DC4069D0}" destId="{44CC5F54-EF22-4A90-B9EB-D3C444564631}" srcOrd="2" destOrd="0" presId="urn:microsoft.com/office/officeart/2005/8/layout/hProcess6"/>
    <dgm:cxn modelId="{11E809C6-CB21-43FB-9D40-B8B86C08151F}" type="presParOf" srcId="{44CC5F54-EF22-4A90-B9EB-D3C444564631}" destId="{CC3CE2CD-23F9-4DE7-8C57-482F9AA6D299}" srcOrd="0" destOrd="0" presId="urn:microsoft.com/office/officeart/2005/8/layout/hProcess6"/>
    <dgm:cxn modelId="{10087951-D56F-4C08-BCE0-DC6E12B98608}" type="presParOf" srcId="{44CC5F54-EF22-4A90-B9EB-D3C444564631}" destId="{2FE128C6-3523-4093-91E1-BA5E01121A42}" srcOrd="1" destOrd="0" presId="urn:microsoft.com/office/officeart/2005/8/layout/hProcess6"/>
    <dgm:cxn modelId="{A9E34312-75DA-4671-A5E8-2A4256C54BB3}" type="presParOf" srcId="{44CC5F54-EF22-4A90-B9EB-D3C444564631}" destId="{CA7DC57D-B714-4978-9D66-C216188421F3}" srcOrd="2" destOrd="0" presId="urn:microsoft.com/office/officeart/2005/8/layout/hProcess6"/>
    <dgm:cxn modelId="{F30BAE9F-9AE2-44DF-95B4-CD823EE0DA6B}" type="presParOf" srcId="{44CC5F54-EF22-4A90-B9EB-D3C444564631}" destId="{0FF2988B-37E8-4EE7-9B9B-65FEC16AB9E4}" srcOrd="3" destOrd="0" presId="urn:microsoft.com/office/officeart/2005/8/layout/hProcess6"/>
    <dgm:cxn modelId="{7715A6B3-1C0E-4B2E-B7B8-8E613070B929}" type="presParOf" srcId="{982DA5CC-8F4A-405F-953F-3BA7DC4069D0}" destId="{680B6641-691C-438E-BE79-AF7DAB162A16}" srcOrd="3" destOrd="0" presId="urn:microsoft.com/office/officeart/2005/8/layout/hProcess6"/>
    <dgm:cxn modelId="{1BA14E78-39D7-4E2F-8DAF-66D5615232BF}" type="presParOf" srcId="{982DA5CC-8F4A-405F-953F-3BA7DC4069D0}" destId="{6A0E2E87-7D7D-4452-BCB7-15D153D1BB01}" srcOrd="4" destOrd="0" presId="urn:microsoft.com/office/officeart/2005/8/layout/hProcess6"/>
    <dgm:cxn modelId="{5711BBBE-15AE-42E8-A3ED-ADF01CE3045C}" type="presParOf" srcId="{6A0E2E87-7D7D-4452-BCB7-15D153D1BB01}" destId="{711A1294-25DA-4432-B8EC-02C20C43D1DD}" srcOrd="0" destOrd="0" presId="urn:microsoft.com/office/officeart/2005/8/layout/hProcess6"/>
    <dgm:cxn modelId="{CAED1FC1-E455-4B49-B444-F2452CF23C8D}" type="presParOf" srcId="{6A0E2E87-7D7D-4452-BCB7-15D153D1BB01}" destId="{68C0E147-054C-4C17-AAA7-7F6CAD777818}" srcOrd="1" destOrd="0" presId="urn:microsoft.com/office/officeart/2005/8/layout/hProcess6"/>
    <dgm:cxn modelId="{874513D9-40BB-4986-B69C-CE351584F8EA}" type="presParOf" srcId="{6A0E2E87-7D7D-4452-BCB7-15D153D1BB01}" destId="{01F51FF8-20D8-4432-B0D0-63DCCDB931FA}" srcOrd="2" destOrd="0" presId="urn:microsoft.com/office/officeart/2005/8/layout/hProcess6"/>
    <dgm:cxn modelId="{A466295E-B07B-46C3-8373-51A939AC716C}" type="presParOf" srcId="{6A0E2E87-7D7D-4452-BCB7-15D153D1BB01}" destId="{302B952E-3656-43E9-87FC-DC98A94552A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278C41-6CB4-47D7-9D25-229C05322F0D}" type="doc">
      <dgm:prSet loTypeId="urn:microsoft.com/office/officeart/2005/8/layout/hProcess6" loCatId="process" qsTypeId="urn:microsoft.com/office/officeart/2005/8/quickstyle/simple1" qsCatId="simple" csTypeId="urn:microsoft.com/office/officeart/2005/8/colors/accent3_2" csCatId="accent3" phldr="1"/>
      <dgm:spPr/>
      <dgm:t>
        <a:bodyPr/>
        <a:lstStyle/>
        <a:p>
          <a:endParaRPr lang="fr-FR"/>
        </a:p>
      </dgm:t>
    </dgm:pt>
    <dgm:pt modelId="{17B8C9B7-DCFE-4316-97E1-90C747144535}">
      <dgm:prSet phldrT="[Texte]" custT="1"/>
      <dgm:spPr/>
      <dgm:t>
        <a:bodyPr/>
        <a:lstStyle/>
        <a:p>
          <a:r>
            <a:rPr lang="fr-FR" sz="2000" b="1" dirty="0"/>
            <a:t>2</a:t>
          </a:r>
          <a:r>
            <a:rPr lang="fr-FR" sz="2000" b="1" baseline="30000" dirty="0"/>
            <a:t>ème</a:t>
          </a:r>
          <a:r>
            <a:rPr lang="fr-FR" sz="2000" b="1" dirty="0"/>
            <a:t> semestre Première</a:t>
          </a:r>
        </a:p>
      </dgm:t>
    </dgm:pt>
    <dgm:pt modelId="{74DD247E-E560-491F-B227-81942412811E}" type="parTrans" cxnId="{54174D0C-4413-421C-9448-41A8F051081B}">
      <dgm:prSet/>
      <dgm:spPr/>
      <dgm:t>
        <a:bodyPr/>
        <a:lstStyle/>
        <a:p>
          <a:endParaRPr lang="fr-FR"/>
        </a:p>
      </dgm:t>
    </dgm:pt>
    <dgm:pt modelId="{C9B0FF07-F119-4278-8385-2E4149759453}" type="sibTrans" cxnId="{54174D0C-4413-421C-9448-41A8F051081B}">
      <dgm:prSet/>
      <dgm:spPr/>
      <dgm:t>
        <a:bodyPr/>
        <a:lstStyle/>
        <a:p>
          <a:endParaRPr lang="fr-FR"/>
        </a:p>
      </dgm:t>
    </dgm:pt>
    <dgm:pt modelId="{FC5517F9-B5DA-4B4E-8F6A-0A8E0A0D92C7}">
      <dgm:prSet phldrT="[Texte]" custT="1"/>
      <dgm:spPr/>
      <dgm:t>
        <a:bodyPr/>
        <a:lstStyle/>
        <a:p>
          <a:r>
            <a:rPr lang="fr-FR" sz="2000" b="1" dirty="0"/>
            <a:t>Inscription aux IBO</a:t>
          </a:r>
        </a:p>
      </dgm:t>
    </dgm:pt>
    <dgm:pt modelId="{2D840998-FE76-4EBA-A5BC-AA5A5FF64493}" type="parTrans" cxnId="{1AB649B9-D8B7-4BFC-B1F1-BF3943A949E6}">
      <dgm:prSet/>
      <dgm:spPr/>
      <dgm:t>
        <a:bodyPr/>
        <a:lstStyle/>
        <a:p>
          <a:endParaRPr lang="fr-FR"/>
        </a:p>
      </dgm:t>
    </dgm:pt>
    <dgm:pt modelId="{1FDA17D5-3E3A-4ACC-9BCB-EFF384EBEF8A}" type="sibTrans" cxnId="{1AB649B9-D8B7-4BFC-B1F1-BF3943A949E6}">
      <dgm:prSet/>
      <dgm:spPr/>
      <dgm:t>
        <a:bodyPr/>
        <a:lstStyle/>
        <a:p>
          <a:endParaRPr lang="fr-FR"/>
        </a:p>
      </dgm:t>
    </dgm:pt>
    <dgm:pt modelId="{FE422842-D232-4EAF-9CB0-88A1FE939647}">
      <dgm:prSet phldrT="[Texte]" custT="1"/>
      <dgm:spPr/>
      <dgm:t>
        <a:bodyPr/>
        <a:lstStyle/>
        <a:p>
          <a:r>
            <a:rPr lang="fr-FR" sz="2000" b="1" dirty="0"/>
            <a:t>Terminale</a:t>
          </a:r>
        </a:p>
        <a:p>
          <a:r>
            <a:rPr lang="fr-FR" sz="2000" b="1" dirty="0"/>
            <a:t>février</a:t>
          </a:r>
        </a:p>
      </dgm:t>
    </dgm:pt>
    <dgm:pt modelId="{31FC51C2-06D4-43A7-88C0-9756D9668AC8}" type="parTrans" cxnId="{AB69B168-738E-414C-A3B2-D1C126AD3BB9}">
      <dgm:prSet/>
      <dgm:spPr/>
      <dgm:t>
        <a:bodyPr/>
        <a:lstStyle/>
        <a:p>
          <a:endParaRPr lang="fr-FR"/>
        </a:p>
      </dgm:t>
    </dgm:pt>
    <dgm:pt modelId="{365C6CBB-1456-462E-9EEB-029B7E028CDC}" type="sibTrans" cxnId="{AB69B168-738E-414C-A3B2-D1C126AD3BB9}">
      <dgm:prSet/>
      <dgm:spPr/>
      <dgm:t>
        <a:bodyPr/>
        <a:lstStyle/>
        <a:p>
          <a:endParaRPr lang="fr-FR"/>
        </a:p>
      </dgm:t>
    </dgm:pt>
    <dgm:pt modelId="{AD4522AD-F2B4-4940-A5B8-B356508C0EFF}">
      <dgm:prSet phldrT="[Texte]" custT="1"/>
      <dgm:spPr/>
      <dgm:t>
        <a:bodyPr/>
        <a:lstStyle/>
        <a:p>
          <a:r>
            <a:rPr lang="fr-FR" sz="2000" b="1" dirty="0"/>
            <a:t>QCM national</a:t>
          </a:r>
        </a:p>
      </dgm:t>
    </dgm:pt>
    <dgm:pt modelId="{6446090C-EB0D-413E-9054-C8BCDDA4DC7F}" type="parTrans" cxnId="{EBB9DEB0-0F09-4AB8-B84C-FED6BB1F5C09}">
      <dgm:prSet/>
      <dgm:spPr/>
      <dgm:t>
        <a:bodyPr/>
        <a:lstStyle/>
        <a:p>
          <a:endParaRPr lang="fr-FR"/>
        </a:p>
      </dgm:t>
    </dgm:pt>
    <dgm:pt modelId="{11C48B1C-F5BB-4332-AF9D-C190FB8A3677}" type="sibTrans" cxnId="{EBB9DEB0-0F09-4AB8-B84C-FED6BB1F5C09}">
      <dgm:prSet/>
      <dgm:spPr/>
      <dgm:t>
        <a:bodyPr/>
        <a:lstStyle/>
        <a:p>
          <a:endParaRPr lang="fr-FR"/>
        </a:p>
      </dgm:t>
    </dgm:pt>
    <dgm:pt modelId="{738ED3D1-2F27-447F-8A9B-CA3642C47AB3}">
      <dgm:prSet phldrT="[Texte]" custT="1"/>
      <dgm:spPr/>
      <dgm:t>
        <a:bodyPr/>
        <a:lstStyle/>
        <a:p>
          <a:r>
            <a:rPr lang="fr-FR" sz="2000" b="1" dirty="0"/>
            <a:t>Terminale </a:t>
          </a:r>
          <a:r>
            <a:rPr lang="fr-FR" sz="2000" b="1" dirty="0" err="1"/>
            <a:t>mai-juillet</a:t>
          </a:r>
          <a:endParaRPr lang="fr-FR" sz="2000" b="1" dirty="0"/>
        </a:p>
      </dgm:t>
    </dgm:pt>
    <dgm:pt modelId="{292B37A7-33B6-4745-88C5-DE018C1B7621}" type="parTrans" cxnId="{6C473374-411A-4CE1-A8E3-CAE4C2F1BD85}">
      <dgm:prSet/>
      <dgm:spPr/>
      <dgm:t>
        <a:bodyPr/>
        <a:lstStyle/>
        <a:p>
          <a:endParaRPr lang="fr-FR"/>
        </a:p>
      </dgm:t>
    </dgm:pt>
    <dgm:pt modelId="{7D799E7F-6494-405E-AE30-B3F882ACD38A}" type="sibTrans" cxnId="{6C473374-411A-4CE1-A8E3-CAE4C2F1BD85}">
      <dgm:prSet/>
      <dgm:spPr/>
      <dgm:t>
        <a:bodyPr/>
        <a:lstStyle/>
        <a:p>
          <a:endParaRPr lang="fr-FR"/>
        </a:p>
      </dgm:t>
    </dgm:pt>
    <dgm:pt modelId="{0E20B2DE-020B-462F-91B6-216CFF8446C2}">
      <dgm:prSet phldrT="[Texte]" custT="1"/>
      <dgm:spPr/>
      <dgm:t>
        <a:bodyPr/>
        <a:lstStyle/>
        <a:p>
          <a:r>
            <a:rPr lang="fr-FR" sz="2000" b="1" dirty="0"/>
            <a:t>Sélection et entretien téléphonique</a:t>
          </a:r>
        </a:p>
      </dgm:t>
    </dgm:pt>
    <dgm:pt modelId="{617E0D90-79E6-4582-9F9B-5AD9C995032D}" type="parTrans" cxnId="{D8D72811-7C40-4756-ABB7-0CC27CE4A000}">
      <dgm:prSet/>
      <dgm:spPr/>
      <dgm:t>
        <a:bodyPr/>
        <a:lstStyle/>
        <a:p>
          <a:endParaRPr lang="fr-FR"/>
        </a:p>
      </dgm:t>
    </dgm:pt>
    <dgm:pt modelId="{8283EB6C-9213-4188-8DB6-09C6450CD221}" type="sibTrans" cxnId="{D8D72811-7C40-4756-ABB7-0CC27CE4A000}">
      <dgm:prSet/>
      <dgm:spPr/>
      <dgm:t>
        <a:bodyPr/>
        <a:lstStyle/>
        <a:p>
          <a:endParaRPr lang="fr-FR"/>
        </a:p>
      </dgm:t>
    </dgm:pt>
    <dgm:pt modelId="{17D5DA63-8763-49E8-82E8-34AA14A92125}">
      <dgm:prSet phldrT="[Texte]" custT="1"/>
      <dgm:spPr/>
      <dgm:t>
        <a:bodyPr/>
        <a:lstStyle/>
        <a:p>
          <a:r>
            <a:rPr lang="fr-FR" sz="2000" b="1" dirty="0"/>
            <a:t>OIB juillet</a:t>
          </a:r>
        </a:p>
      </dgm:t>
    </dgm:pt>
    <dgm:pt modelId="{B24B9C4E-CFFE-4655-888F-E0C14F776017}" type="parTrans" cxnId="{71D03D82-261B-4A78-B19E-551FA43510EA}">
      <dgm:prSet/>
      <dgm:spPr/>
      <dgm:t>
        <a:bodyPr/>
        <a:lstStyle/>
        <a:p>
          <a:endParaRPr lang="fr-FR"/>
        </a:p>
      </dgm:t>
    </dgm:pt>
    <dgm:pt modelId="{F27698BC-A1A2-4675-B6F2-CF58A19FAAB0}" type="sibTrans" cxnId="{71D03D82-261B-4A78-B19E-551FA43510EA}">
      <dgm:prSet/>
      <dgm:spPr/>
      <dgm:t>
        <a:bodyPr/>
        <a:lstStyle/>
        <a:p>
          <a:endParaRPr lang="fr-FR"/>
        </a:p>
      </dgm:t>
    </dgm:pt>
    <dgm:pt modelId="{21848FD9-B68E-4BD9-A381-6AA0145605EC}">
      <dgm:prSet phldrT="[Texte]" custT="1"/>
      <dgm:spPr/>
      <dgm:t>
        <a:bodyPr/>
        <a:lstStyle/>
        <a:p>
          <a:r>
            <a:rPr lang="fr-FR" sz="2000" b="1" dirty="0"/>
            <a:t>Stage début juin</a:t>
          </a:r>
        </a:p>
      </dgm:t>
    </dgm:pt>
    <dgm:pt modelId="{634B5A6D-D460-4468-A5F4-DADCE6AC3A39}" type="parTrans" cxnId="{96C1E1E0-B9E9-4B66-A1E9-1120833527B1}">
      <dgm:prSet/>
      <dgm:spPr/>
      <dgm:t>
        <a:bodyPr/>
        <a:lstStyle/>
        <a:p>
          <a:endParaRPr lang="fr-FR"/>
        </a:p>
      </dgm:t>
    </dgm:pt>
    <dgm:pt modelId="{257554C3-08D6-4146-83E5-C7EC40051B34}" type="sibTrans" cxnId="{96C1E1E0-B9E9-4B66-A1E9-1120833527B1}">
      <dgm:prSet/>
      <dgm:spPr/>
      <dgm:t>
        <a:bodyPr/>
        <a:lstStyle/>
        <a:p>
          <a:endParaRPr lang="fr-FR"/>
        </a:p>
      </dgm:t>
    </dgm:pt>
    <dgm:pt modelId="{D52E32C0-5A2B-412B-B417-4B2872C48B62}" type="pres">
      <dgm:prSet presAssocID="{25278C41-6CB4-47D7-9D25-229C05322F0D}" presName="theList" presStyleCnt="0">
        <dgm:presLayoutVars>
          <dgm:dir/>
          <dgm:animLvl val="lvl"/>
          <dgm:resizeHandles val="exact"/>
        </dgm:presLayoutVars>
      </dgm:prSet>
      <dgm:spPr/>
    </dgm:pt>
    <dgm:pt modelId="{90EF264B-56DF-4988-A8E2-513BA56B366C}" type="pres">
      <dgm:prSet presAssocID="{17B8C9B7-DCFE-4316-97E1-90C747144535}" presName="compNode" presStyleCnt="0"/>
      <dgm:spPr/>
    </dgm:pt>
    <dgm:pt modelId="{FAF3D818-6F39-4692-8E4E-3AA71B072164}" type="pres">
      <dgm:prSet presAssocID="{17B8C9B7-DCFE-4316-97E1-90C747144535}" presName="noGeometry" presStyleCnt="0"/>
      <dgm:spPr/>
    </dgm:pt>
    <dgm:pt modelId="{2B65D1FF-E48B-4F0D-8071-9DC2C3185972}" type="pres">
      <dgm:prSet presAssocID="{17B8C9B7-DCFE-4316-97E1-90C747144535}" presName="childTextVisible" presStyleLbl="bgAccFollowNode1" presStyleIdx="0" presStyleCnt="3">
        <dgm:presLayoutVars>
          <dgm:bulletEnabled val="1"/>
        </dgm:presLayoutVars>
      </dgm:prSet>
      <dgm:spPr/>
    </dgm:pt>
    <dgm:pt modelId="{C3DB5DB1-6B6D-4FFD-878F-E094215B1C4D}" type="pres">
      <dgm:prSet presAssocID="{17B8C9B7-DCFE-4316-97E1-90C747144535}" presName="childTextHidden" presStyleLbl="bgAccFollowNode1" presStyleIdx="0" presStyleCnt="3"/>
      <dgm:spPr/>
    </dgm:pt>
    <dgm:pt modelId="{E849C853-6139-4979-A3B0-544B8C3D34F3}" type="pres">
      <dgm:prSet presAssocID="{17B8C9B7-DCFE-4316-97E1-90C747144535}" presName="parentText" presStyleLbl="node1" presStyleIdx="0" presStyleCnt="3">
        <dgm:presLayoutVars>
          <dgm:chMax val="1"/>
          <dgm:bulletEnabled val="1"/>
        </dgm:presLayoutVars>
      </dgm:prSet>
      <dgm:spPr/>
    </dgm:pt>
    <dgm:pt modelId="{9190F627-88F0-4648-B1D5-E81346B0E68F}" type="pres">
      <dgm:prSet presAssocID="{17B8C9B7-DCFE-4316-97E1-90C747144535}" presName="aSpace" presStyleCnt="0"/>
      <dgm:spPr/>
    </dgm:pt>
    <dgm:pt modelId="{8545A652-11D4-4E17-B5EB-6ABCDD6A610D}" type="pres">
      <dgm:prSet presAssocID="{FE422842-D232-4EAF-9CB0-88A1FE939647}" presName="compNode" presStyleCnt="0"/>
      <dgm:spPr/>
    </dgm:pt>
    <dgm:pt modelId="{F90EE152-8A9E-477F-8ABA-8755869DAE8C}" type="pres">
      <dgm:prSet presAssocID="{FE422842-D232-4EAF-9CB0-88A1FE939647}" presName="noGeometry" presStyleCnt="0"/>
      <dgm:spPr/>
    </dgm:pt>
    <dgm:pt modelId="{19372375-88A6-456B-A506-843B7F6309C5}" type="pres">
      <dgm:prSet presAssocID="{FE422842-D232-4EAF-9CB0-88A1FE939647}" presName="childTextVisible" presStyleLbl="bgAccFollowNode1" presStyleIdx="1" presStyleCnt="3">
        <dgm:presLayoutVars>
          <dgm:bulletEnabled val="1"/>
        </dgm:presLayoutVars>
      </dgm:prSet>
      <dgm:spPr/>
    </dgm:pt>
    <dgm:pt modelId="{732C6C38-D51F-4D37-8F95-FA3FE71FEA0D}" type="pres">
      <dgm:prSet presAssocID="{FE422842-D232-4EAF-9CB0-88A1FE939647}" presName="childTextHidden" presStyleLbl="bgAccFollowNode1" presStyleIdx="1" presStyleCnt="3"/>
      <dgm:spPr/>
    </dgm:pt>
    <dgm:pt modelId="{533F8FF2-25A8-4AEE-A102-7B50A8CDAF4A}" type="pres">
      <dgm:prSet presAssocID="{FE422842-D232-4EAF-9CB0-88A1FE939647}" presName="parentText" presStyleLbl="node1" presStyleIdx="1" presStyleCnt="3" custScaleX="110487">
        <dgm:presLayoutVars>
          <dgm:chMax val="1"/>
          <dgm:bulletEnabled val="1"/>
        </dgm:presLayoutVars>
      </dgm:prSet>
      <dgm:spPr/>
    </dgm:pt>
    <dgm:pt modelId="{E730D0CA-EC21-43D4-9C95-CEB39267B41D}" type="pres">
      <dgm:prSet presAssocID="{FE422842-D232-4EAF-9CB0-88A1FE939647}" presName="aSpace" presStyleCnt="0"/>
      <dgm:spPr/>
    </dgm:pt>
    <dgm:pt modelId="{00ECD1F3-A486-4C85-B3FB-8D8CC47AC046}" type="pres">
      <dgm:prSet presAssocID="{738ED3D1-2F27-447F-8A9B-CA3642C47AB3}" presName="compNode" presStyleCnt="0"/>
      <dgm:spPr/>
    </dgm:pt>
    <dgm:pt modelId="{06828D55-6CAA-4677-A6C6-73189252AFF1}" type="pres">
      <dgm:prSet presAssocID="{738ED3D1-2F27-447F-8A9B-CA3642C47AB3}" presName="noGeometry" presStyleCnt="0"/>
      <dgm:spPr/>
    </dgm:pt>
    <dgm:pt modelId="{7FD9C9AF-7374-43CC-A277-A4ED0BA56E22}" type="pres">
      <dgm:prSet presAssocID="{738ED3D1-2F27-447F-8A9B-CA3642C47AB3}" presName="childTextVisible" presStyleLbl="bgAccFollowNode1" presStyleIdx="2" presStyleCnt="3" custScaleX="135532">
        <dgm:presLayoutVars>
          <dgm:bulletEnabled val="1"/>
        </dgm:presLayoutVars>
      </dgm:prSet>
      <dgm:spPr/>
    </dgm:pt>
    <dgm:pt modelId="{14895CBB-84F9-4CA8-AEA9-7F8B12C1F7C4}" type="pres">
      <dgm:prSet presAssocID="{738ED3D1-2F27-447F-8A9B-CA3642C47AB3}" presName="childTextHidden" presStyleLbl="bgAccFollowNode1" presStyleIdx="2" presStyleCnt="3"/>
      <dgm:spPr/>
    </dgm:pt>
    <dgm:pt modelId="{6671FDBE-398C-483B-AD15-1AE67A9EFE58}" type="pres">
      <dgm:prSet presAssocID="{738ED3D1-2F27-447F-8A9B-CA3642C47AB3}" presName="parentText" presStyleLbl="node1" presStyleIdx="2" presStyleCnt="3" custScaleX="111016">
        <dgm:presLayoutVars>
          <dgm:chMax val="1"/>
          <dgm:bulletEnabled val="1"/>
        </dgm:presLayoutVars>
      </dgm:prSet>
      <dgm:spPr/>
    </dgm:pt>
  </dgm:ptLst>
  <dgm:cxnLst>
    <dgm:cxn modelId="{54174D0C-4413-421C-9448-41A8F051081B}" srcId="{25278C41-6CB4-47D7-9D25-229C05322F0D}" destId="{17B8C9B7-DCFE-4316-97E1-90C747144535}" srcOrd="0" destOrd="0" parTransId="{74DD247E-E560-491F-B227-81942412811E}" sibTransId="{C9B0FF07-F119-4278-8385-2E4149759453}"/>
    <dgm:cxn modelId="{D8D72811-7C40-4756-ABB7-0CC27CE4A000}" srcId="{738ED3D1-2F27-447F-8A9B-CA3642C47AB3}" destId="{0E20B2DE-020B-462F-91B6-216CFF8446C2}" srcOrd="0" destOrd="0" parTransId="{617E0D90-79E6-4582-9F9B-5AD9C995032D}" sibTransId="{8283EB6C-9213-4188-8DB6-09C6450CD221}"/>
    <dgm:cxn modelId="{0235031A-02A2-4D85-A5D7-87B00BD1D4D4}" type="presOf" srcId="{0E20B2DE-020B-462F-91B6-216CFF8446C2}" destId="{7FD9C9AF-7374-43CC-A277-A4ED0BA56E22}" srcOrd="0" destOrd="0" presId="urn:microsoft.com/office/officeart/2005/8/layout/hProcess6"/>
    <dgm:cxn modelId="{5907F220-08AB-46BC-8E6B-12140B10797C}" type="presOf" srcId="{21848FD9-B68E-4BD9-A381-6AA0145605EC}" destId="{14895CBB-84F9-4CA8-AEA9-7F8B12C1F7C4}" srcOrd="1" destOrd="1" presId="urn:microsoft.com/office/officeart/2005/8/layout/hProcess6"/>
    <dgm:cxn modelId="{B86C4A2C-DA51-424D-90A1-957CD229ECA2}" type="presOf" srcId="{FE422842-D232-4EAF-9CB0-88A1FE939647}" destId="{533F8FF2-25A8-4AEE-A102-7B50A8CDAF4A}" srcOrd="0" destOrd="0" presId="urn:microsoft.com/office/officeart/2005/8/layout/hProcess6"/>
    <dgm:cxn modelId="{812C1E3E-C59E-4C28-9326-BDBA5B2AC216}" type="presOf" srcId="{FC5517F9-B5DA-4B4E-8F6A-0A8E0A0D92C7}" destId="{2B65D1FF-E48B-4F0D-8071-9DC2C3185972}" srcOrd="0" destOrd="0" presId="urn:microsoft.com/office/officeart/2005/8/layout/hProcess6"/>
    <dgm:cxn modelId="{7C0D035B-76C8-45D2-98CD-A9AF61CA99CC}" type="presOf" srcId="{738ED3D1-2F27-447F-8A9B-CA3642C47AB3}" destId="{6671FDBE-398C-483B-AD15-1AE67A9EFE58}" srcOrd="0" destOrd="0" presId="urn:microsoft.com/office/officeart/2005/8/layout/hProcess6"/>
    <dgm:cxn modelId="{FC91D35B-1B0C-429D-81AC-1AC2ADE2B913}" type="presOf" srcId="{FC5517F9-B5DA-4B4E-8F6A-0A8E0A0D92C7}" destId="{C3DB5DB1-6B6D-4FFD-878F-E094215B1C4D}" srcOrd="1" destOrd="0" presId="urn:microsoft.com/office/officeart/2005/8/layout/hProcess6"/>
    <dgm:cxn modelId="{7D7DEE41-3A7B-449B-A75B-1A0C6CB56464}" type="presOf" srcId="{25278C41-6CB4-47D7-9D25-229C05322F0D}" destId="{D52E32C0-5A2B-412B-B417-4B2872C48B62}" srcOrd="0" destOrd="0" presId="urn:microsoft.com/office/officeart/2005/8/layout/hProcess6"/>
    <dgm:cxn modelId="{AB69B168-738E-414C-A3B2-D1C126AD3BB9}" srcId="{25278C41-6CB4-47D7-9D25-229C05322F0D}" destId="{FE422842-D232-4EAF-9CB0-88A1FE939647}" srcOrd="1" destOrd="0" parTransId="{31FC51C2-06D4-43A7-88C0-9756D9668AC8}" sibTransId="{365C6CBB-1456-462E-9EEB-029B7E028CDC}"/>
    <dgm:cxn modelId="{89F37C6A-1DCA-438B-B9DA-24ACF38D9992}" type="presOf" srcId="{AD4522AD-F2B4-4940-A5B8-B356508C0EFF}" destId="{732C6C38-D51F-4D37-8F95-FA3FE71FEA0D}" srcOrd="1" destOrd="0" presId="urn:microsoft.com/office/officeart/2005/8/layout/hProcess6"/>
    <dgm:cxn modelId="{C3A6196C-EBC4-4CFE-8C0E-05A0EFDFE326}" type="presOf" srcId="{17B8C9B7-DCFE-4316-97E1-90C747144535}" destId="{E849C853-6139-4979-A3B0-544B8C3D34F3}" srcOrd="0" destOrd="0" presId="urn:microsoft.com/office/officeart/2005/8/layout/hProcess6"/>
    <dgm:cxn modelId="{6C473374-411A-4CE1-A8E3-CAE4C2F1BD85}" srcId="{25278C41-6CB4-47D7-9D25-229C05322F0D}" destId="{738ED3D1-2F27-447F-8A9B-CA3642C47AB3}" srcOrd="2" destOrd="0" parTransId="{292B37A7-33B6-4745-88C5-DE018C1B7621}" sibTransId="{7D799E7F-6494-405E-AE30-B3F882ACD38A}"/>
    <dgm:cxn modelId="{25E4AC76-8F94-469B-B7C9-5AB77CA81F97}" type="presOf" srcId="{17D5DA63-8763-49E8-82E8-34AA14A92125}" destId="{14895CBB-84F9-4CA8-AEA9-7F8B12C1F7C4}" srcOrd="1" destOrd="2" presId="urn:microsoft.com/office/officeart/2005/8/layout/hProcess6"/>
    <dgm:cxn modelId="{58744E5A-F88A-4C55-A708-2BCAB06A42CF}" type="presOf" srcId="{21848FD9-B68E-4BD9-A381-6AA0145605EC}" destId="{7FD9C9AF-7374-43CC-A277-A4ED0BA56E22}" srcOrd="0" destOrd="1" presId="urn:microsoft.com/office/officeart/2005/8/layout/hProcess6"/>
    <dgm:cxn modelId="{71D03D82-261B-4A78-B19E-551FA43510EA}" srcId="{738ED3D1-2F27-447F-8A9B-CA3642C47AB3}" destId="{17D5DA63-8763-49E8-82E8-34AA14A92125}" srcOrd="2" destOrd="0" parTransId="{B24B9C4E-CFFE-4655-888F-E0C14F776017}" sibTransId="{F27698BC-A1A2-4675-B6F2-CF58A19FAAB0}"/>
    <dgm:cxn modelId="{F2BF33A4-8755-4569-94DD-2FF99C848767}" type="presOf" srcId="{17D5DA63-8763-49E8-82E8-34AA14A92125}" destId="{7FD9C9AF-7374-43CC-A277-A4ED0BA56E22}" srcOrd="0" destOrd="2" presId="urn:microsoft.com/office/officeart/2005/8/layout/hProcess6"/>
    <dgm:cxn modelId="{E63283AE-19BA-48B0-A351-3B97FBC14293}" type="presOf" srcId="{0E20B2DE-020B-462F-91B6-216CFF8446C2}" destId="{14895CBB-84F9-4CA8-AEA9-7F8B12C1F7C4}" srcOrd="1" destOrd="0" presId="urn:microsoft.com/office/officeart/2005/8/layout/hProcess6"/>
    <dgm:cxn modelId="{EBB9DEB0-0F09-4AB8-B84C-FED6BB1F5C09}" srcId="{FE422842-D232-4EAF-9CB0-88A1FE939647}" destId="{AD4522AD-F2B4-4940-A5B8-B356508C0EFF}" srcOrd="0" destOrd="0" parTransId="{6446090C-EB0D-413E-9054-C8BCDDA4DC7F}" sibTransId="{11C48B1C-F5BB-4332-AF9D-C190FB8A3677}"/>
    <dgm:cxn modelId="{1AB649B9-D8B7-4BFC-B1F1-BF3943A949E6}" srcId="{17B8C9B7-DCFE-4316-97E1-90C747144535}" destId="{FC5517F9-B5DA-4B4E-8F6A-0A8E0A0D92C7}" srcOrd="0" destOrd="0" parTransId="{2D840998-FE76-4EBA-A5BC-AA5A5FF64493}" sibTransId="{1FDA17D5-3E3A-4ACC-9BCB-EFF384EBEF8A}"/>
    <dgm:cxn modelId="{2C5F05DC-1C03-4991-8737-670497C65790}" type="presOf" srcId="{AD4522AD-F2B4-4940-A5B8-B356508C0EFF}" destId="{19372375-88A6-456B-A506-843B7F6309C5}" srcOrd="0" destOrd="0" presId="urn:microsoft.com/office/officeart/2005/8/layout/hProcess6"/>
    <dgm:cxn modelId="{96C1E1E0-B9E9-4B66-A1E9-1120833527B1}" srcId="{738ED3D1-2F27-447F-8A9B-CA3642C47AB3}" destId="{21848FD9-B68E-4BD9-A381-6AA0145605EC}" srcOrd="1" destOrd="0" parTransId="{634B5A6D-D460-4468-A5F4-DADCE6AC3A39}" sibTransId="{257554C3-08D6-4146-83E5-C7EC40051B34}"/>
    <dgm:cxn modelId="{4B8FD545-61DD-4FAD-B49E-397BCDCB40A8}" type="presParOf" srcId="{D52E32C0-5A2B-412B-B417-4B2872C48B62}" destId="{90EF264B-56DF-4988-A8E2-513BA56B366C}" srcOrd="0" destOrd="0" presId="urn:microsoft.com/office/officeart/2005/8/layout/hProcess6"/>
    <dgm:cxn modelId="{9EC501F4-05DA-43C6-A1B9-193EEE026822}" type="presParOf" srcId="{90EF264B-56DF-4988-A8E2-513BA56B366C}" destId="{FAF3D818-6F39-4692-8E4E-3AA71B072164}" srcOrd="0" destOrd="0" presId="urn:microsoft.com/office/officeart/2005/8/layout/hProcess6"/>
    <dgm:cxn modelId="{A1652993-E8F7-4830-A9D6-D8C81EBED6AF}" type="presParOf" srcId="{90EF264B-56DF-4988-A8E2-513BA56B366C}" destId="{2B65D1FF-E48B-4F0D-8071-9DC2C3185972}" srcOrd="1" destOrd="0" presId="urn:microsoft.com/office/officeart/2005/8/layout/hProcess6"/>
    <dgm:cxn modelId="{739EDC47-E6CF-40BB-997D-5324F77D301A}" type="presParOf" srcId="{90EF264B-56DF-4988-A8E2-513BA56B366C}" destId="{C3DB5DB1-6B6D-4FFD-878F-E094215B1C4D}" srcOrd="2" destOrd="0" presId="urn:microsoft.com/office/officeart/2005/8/layout/hProcess6"/>
    <dgm:cxn modelId="{BD15E133-4231-4F35-9D13-697323E30899}" type="presParOf" srcId="{90EF264B-56DF-4988-A8E2-513BA56B366C}" destId="{E849C853-6139-4979-A3B0-544B8C3D34F3}" srcOrd="3" destOrd="0" presId="urn:microsoft.com/office/officeart/2005/8/layout/hProcess6"/>
    <dgm:cxn modelId="{8C14F4F0-A725-49BF-B6B9-C75DCAB20D6E}" type="presParOf" srcId="{D52E32C0-5A2B-412B-B417-4B2872C48B62}" destId="{9190F627-88F0-4648-B1D5-E81346B0E68F}" srcOrd="1" destOrd="0" presId="urn:microsoft.com/office/officeart/2005/8/layout/hProcess6"/>
    <dgm:cxn modelId="{17564C5B-BBE7-4078-9EB1-EA044F386015}" type="presParOf" srcId="{D52E32C0-5A2B-412B-B417-4B2872C48B62}" destId="{8545A652-11D4-4E17-B5EB-6ABCDD6A610D}" srcOrd="2" destOrd="0" presId="urn:microsoft.com/office/officeart/2005/8/layout/hProcess6"/>
    <dgm:cxn modelId="{EADF34AB-5A78-4C9E-BD94-DCFCB17A61E7}" type="presParOf" srcId="{8545A652-11D4-4E17-B5EB-6ABCDD6A610D}" destId="{F90EE152-8A9E-477F-8ABA-8755869DAE8C}" srcOrd="0" destOrd="0" presId="urn:microsoft.com/office/officeart/2005/8/layout/hProcess6"/>
    <dgm:cxn modelId="{301276CD-44D7-4E78-8284-085B3CD069E6}" type="presParOf" srcId="{8545A652-11D4-4E17-B5EB-6ABCDD6A610D}" destId="{19372375-88A6-456B-A506-843B7F6309C5}" srcOrd="1" destOrd="0" presId="urn:microsoft.com/office/officeart/2005/8/layout/hProcess6"/>
    <dgm:cxn modelId="{1DE66683-4780-4B50-B762-00C12276521D}" type="presParOf" srcId="{8545A652-11D4-4E17-B5EB-6ABCDD6A610D}" destId="{732C6C38-D51F-4D37-8F95-FA3FE71FEA0D}" srcOrd="2" destOrd="0" presId="urn:microsoft.com/office/officeart/2005/8/layout/hProcess6"/>
    <dgm:cxn modelId="{6C7F4F8B-605C-4585-B344-55B7A673F4E5}" type="presParOf" srcId="{8545A652-11D4-4E17-B5EB-6ABCDD6A610D}" destId="{533F8FF2-25A8-4AEE-A102-7B50A8CDAF4A}" srcOrd="3" destOrd="0" presId="urn:microsoft.com/office/officeart/2005/8/layout/hProcess6"/>
    <dgm:cxn modelId="{8FA0A8F4-F550-4244-8D04-C8B498B721D2}" type="presParOf" srcId="{D52E32C0-5A2B-412B-B417-4B2872C48B62}" destId="{E730D0CA-EC21-43D4-9C95-CEB39267B41D}" srcOrd="3" destOrd="0" presId="urn:microsoft.com/office/officeart/2005/8/layout/hProcess6"/>
    <dgm:cxn modelId="{ED6BD6F9-AA5C-4E79-9231-DB584DC30D82}" type="presParOf" srcId="{D52E32C0-5A2B-412B-B417-4B2872C48B62}" destId="{00ECD1F3-A486-4C85-B3FB-8D8CC47AC046}" srcOrd="4" destOrd="0" presId="urn:microsoft.com/office/officeart/2005/8/layout/hProcess6"/>
    <dgm:cxn modelId="{DF6C4575-3FA4-4D33-9974-13BE0ED122D0}" type="presParOf" srcId="{00ECD1F3-A486-4C85-B3FB-8D8CC47AC046}" destId="{06828D55-6CAA-4677-A6C6-73189252AFF1}" srcOrd="0" destOrd="0" presId="urn:microsoft.com/office/officeart/2005/8/layout/hProcess6"/>
    <dgm:cxn modelId="{0FE3A6FC-829E-4C9B-A397-C8001FE810CF}" type="presParOf" srcId="{00ECD1F3-A486-4C85-B3FB-8D8CC47AC046}" destId="{7FD9C9AF-7374-43CC-A277-A4ED0BA56E22}" srcOrd="1" destOrd="0" presId="urn:microsoft.com/office/officeart/2005/8/layout/hProcess6"/>
    <dgm:cxn modelId="{CAA5D130-2E64-4058-95AD-052D631DC530}" type="presParOf" srcId="{00ECD1F3-A486-4C85-B3FB-8D8CC47AC046}" destId="{14895CBB-84F9-4CA8-AEA9-7F8B12C1F7C4}" srcOrd="2" destOrd="0" presId="urn:microsoft.com/office/officeart/2005/8/layout/hProcess6"/>
    <dgm:cxn modelId="{FEA75324-9AAA-4B73-A1CF-ACBF7DB5C3B8}" type="presParOf" srcId="{00ECD1F3-A486-4C85-B3FB-8D8CC47AC046}" destId="{6671FDBE-398C-483B-AD15-1AE67A9EFE5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32214-FD51-4472-ABDC-36140D74BCB9}">
      <dsp:nvSpPr>
        <dsp:cNvPr id="0" name=""/>
        <dsp:cNvSpPr/>
      </dsp:nvSpPr>
      <dsp:spPr>
        <a:xfrm>
          <a:off x="726208" y="714303"/>
          <a:ext cx="2899937" cy="309735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a:t>Inscriptions décembre -févr.</a:t>
          </a:r>
        </a:p>
        <a:p>
          <a:pPr marL="171450" lvl="1" indent="-171450" algn="l" defTabSz="800100">
            <a:lnSpc>
              <a:spcPct val="90000"/>
            </a:lnSpc>
            <a:spcBef>
              <a:spcPct val="0"/>
            </a:spcBef>
            <a:spcAft>
              <a:spcPct val="15000"/>
            </a:spcAft>
            <a:buChar char="•"/>
          </a:pPr>
          <a:r>
            <a:rPr lang="fr-FR" sz="1800" b="1" kern="1200" dirty="0"/>
            <a:t>Début du projet</a:t>
          </a:r>
        </a:p>
      </dsp:txBody>
      <dsp:txXfrm>
        <a:off x="1451192" y="1178906"/>
        <a:ext cx="1413719" cy="2168149"/>
      </dsp:txXfrm>
    </dsp:sp>
    <dsp:sp modelId="{A45C5B0C-0588-4858-9677-0C82DEEB83C6}">
      <dsp:nvSpPr>
        <dsp:cNvPr id="0" name=""/>
        <dsp:cNvSpPr/>
      </dsp:nvSpPr>
      <dsp:spPr>
        <a:xfrm>
          <a:off x="1223" y="1537997"/>
          <a:ext cx="1449968" cy="1449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2</a:t>
          </a:r>
          <a:r>
            <a:rPr lang="fr-FR" sz="1800" b="1" kern="1200" baseline="30000" dirty="0"/>
            <a:t>ème</a:t>
          </a:r>
          <a:r>
            <a:rPr lang="fr-FR" sz="1800" b="1" kern="1200" dirty="0"/>
            <a:t> Semestre Première </a:t>
          </a:r>
        </a:p>
      </dsp:txBody>
      <dsp:txXfrm>
        <a:off x="213566" y="1750340"/>
        <a:ext cx="1025282" cy="1025282"/>
      </dsp:txXfrm>
    </dsp:sp>
    <dsp:sp modelId="{2FE128C6-3523-4093-91E1-BA5E01121A42}">
      <dsp:nvSpPr>
        <dsp:cNvPr id="0" name=""/>
        <dsp:cNvSpPr/>
      </dsp:nvSpPr>
      <dsp:spPr>
        <a:xfrm>
          <a:off x="4402857" y="779526"/>
          <a:ext cx="3211042" cy="296690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a:t>Construction du projet</a:t>
          </a:r>
        </a:p>
        <a:p>
          <a:pPr marL="171450" lvl="1" indent="-171450" algn="l" defTabSz="800100">
            <a:lnSpc>
              <a:spcPct val="90000"/>
            </a:lnSpc>
            <a:spcBef>
              <a:spcPct val="0"/>
            </a:spcBef>
            <a:spcAft>
              <a:spcPct val="15000"/>
            </a:spcAft>
            <a:buChar char="•"/>
          </a:pPr>
          <a:r>
            <a:rPr lang="fr-FR" sz="1800" b="1" kern="1200" dirty="0"/>
            <a:t>Dépôt des vidéos</a:t>
          </a:r>
        </a:p>
      </dsp:txBody>
      <dsp:txXfrm>
        <a:off x="5205617" y="1224562"/>
        <a:ext cx="1565383" cy="2076837"/>
      </dsp:txXfrm>
    </dsp:sp>
    <dsp:sp modelId="{0FF2988B-37E8-4EE7-9B9B-65FEC16AB9E4}">
      <dsp:nvSpPr>
        <dsp:cNvPr id="0" name=""/>
        <dsp:cNvSpPr/>
      </dsp:nvSpPr>
      <dsp:spPr>
        <a:xfrm>
          <a:off x="3807391" y="1537997"/>
          <a:ext cx="1502036" cy="1449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Terminale septembre - mars</a:t>
          </a:r>
        </a:p>
      </dsp:txBody>
      <dsp:txXfrm>
        <a:off x="4027359" y="1750340"/>
        <a:ext cx="1062100" cy="1025282"/>
      </dsp:txXfrm>
    </dsp:sp>
    <dsp:sp modelId="{68C0E147-054C-4C17-AAA7-7F6CAD777818}">
      <dsp:nvSpPr>
        <dsp:cNvPr id="0" name=""/>
        <dsp:cNvSpPr/>
      </dsp:nvSpPr>
      <dsp:spPr>
        <a:xfrm>
          <a:off x="8520130" y="831695"/>
          <a:ext cx="2899937" cy="28625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a:t>Sélection académique avril - Puis nationale mai</a:t>
          </a:r>
        </a:p>
        <a:p>
          <a:pPr marL="171450" lvl="1" indent="-171450" algn="l" defTabSz="800100">
            <a:lnSpc>
              <a:spcPct val="90000"/>
            </a:lnSpc>
            <a:spcBef>
              <a:spcPct val="0"/>
            </a:spcBef>
            <a:spcAft>
              <a:spcPct val="15000"/>
            </a:spcAft>
            <a:buChar char="•"/>
          </a:pPr>
          <a:r>
            <a:rPr lang="fr-FR" sz="1800" b="1" kern="1200" dirty="0"/>
            <a:t>Cérémonie nationale fin mai -juin</a:t>
          </a:r>
        </a:p>
      </dsp:txBody>
      <dsp:txXfrm>
        <a:off x="9245114" y="1261081"/>
        <a:ext cx="1413719" cy="2003800"/>
      </dsp:txXfrm>
    </dsp:sp>
    <dsp:sp modelId="{302B952E-3656-43E9-87FC-DC98A94552AD}">
      <dsp:nvSpPr>
        <dsp:cNvPr id="0" name=""/>
        <dsp:cNvSpPr/>
      </dsp:nvSpPr>
      <dsp:spPr>
        <a:xfrm>
          <a:off x="7795145" y="1537997"/>
          <a:ext cx="1449968" cy="1449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Terminale mai - juin</a:t>
          </a:r>
        </a:p>
      </dsp:txBody>
      <dsp:txXfrm>
        <a:off x="8007488" y="1750340"/>
        <a:ext cx="1025282" cy="1025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5D1FF-E48B-4F0D-8071-9DC2C3185972}">
      <dsp:nvSpPr>
        <dsp:cNvPr id="0" name=""/>
        <dsp:cNvSpPr/>
      </dsp:nvSpPr>
      <dsp:spPr>
        <a:xfrm>
          <a:off x="671230" y="1095877"/>
          <a:ext cx="2670333" cy="2334207"/>
        </a:xfrm>
        <a:prstGeom prst="rightArrow">
          <a:avLst>
            <a:gd name="adj1" fmla="val 70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Inscription aux IBO</a:t>
          </a:r>
        </a:p>
      </dsp:txBody>
      <dsp:txXfrm>
        <a:off x="1338814" y="1446008"/>
        <a:ext cx="1301788" cy="1633945"/>
      </dsp:txXfrm>
    </dsp:sp>
    <dsp:sp modelId="{E849C853-6139-4979-A3B0-544B8C3D34F3}">
      <dsp:nvSpPr>
        <dsp:cNvPr id="0" name=""/>
        <dsp:cNvSpPr/>
      </dsp:nvSpPr>
      <dsp:spPr>
        <a:xfrm>
          <a:off x="3647" y="1595398"/>
          <a:ext cx="1335166" cy="13351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2</a:t>
          </a:r>
          <a:r>
            <a:rPr lang="fr-FR" sz="2000" b="1" kern="1200" baseline="30000" dirty="0"/>
            <a:t>ème</a:t>
          </a:r>
          <a:r>
            <a:rPr lang="fr-FR" sz="2000" b="1" kern="1200" dirty="0"/>
            <a:t> semestre Première</a:t>
          </a:r>
        </a:p>
      </dsp:txBody>
      <dsp:txXfrm>
        <a:off x="199178" y="1790929"/>
        <a:ext cx="944104" cy="944104"/>
      </dsp:txXfrm>
    </dsp:sp>
    <dsp:sp modelId="{19372375-88A6-456B-A506-843B7F6309C5}">
      <dsp:nvSpPr>
        <dsp:cNvPr id="0" name=""/>
        <dsp:cNvSpPr/>
      </dsp:nvSpPr>
      <dsp:spPr>
        <a:xfrm>
          <a:off x="4246053" y="1095877"/>
          <a:ext cx="2670333" cy="2334207"/>
        </a:xfrm>
        <a:prstGeom prst="rightArrow">
          <a:avLst>
            <a:gd name="adj1" fmla="val 70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QCM national</a:t>
          </a:r>
        </a:p>
      </dsp:txBody>
      <dsp:txXfrm>
        <a:off x="4913636" y="1446008"/>
        <a:ext cx="1301788" cy="1633945"/>
      </dsp:txXfrm>
    </dsp:sp>
    <dsp:sp modelId="{533F8FF2-25A8-4AEE-A102-7B50A8CDAF4A}">
      <dsp:nvSpPr>
        <dsp:cNvPr id="0" name=""/>
        <dsp:cNvSpPr/>
      </dsp:nvSpPr>
      <dsp:spPr>
        <a:xfrm>
          <a:off x="3508460" y="1595398"/>
          <a:ext cx="1475185" cy="13351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Terminale</a:t>
          </a:r>
        </a:p>
        <a:p>
          <a:pPr marL="0" lvl="0" indent="0" algn="ctr" defTabSz="889000">
            <a:lnSpc>
              <a:spcPct val="90000"/>
            </a:lnSpc>
            <a:spcBef>
              <a:spcPct val="0"/>
            </a:spcBef>
            <a:spcAft>
              <a:spcPct val="35000"/>
            </a:spcAft>
            <a:buNone/>
          </a:pPr>
          <a:r>
            <a:rPr lang="fr-FR" sz="2000" b="1" kern="1200" dirty="0"/>
            <a:t>février</a:t>
          </a:r>
        </a:p>
      </dsp:txBody>
      <dsp:txXfrm>
        <a:off x="3724496" y="1790929"/>
        <a:ext cx="1043113" cy="944104"/>
      </dsp:txXfrm>
    </dsp:sp>
    <dsp:sp modelId="{7FD9C9AF-7374-43CC-A277-A4ED0BA56E22}">
      <dsp:nvSpPr>
        <dsp:cNvPr id="0" name=""/>
        <dsp:cNvSpPr/>
      </dsp:nvSpPr>
      <dsp:spPr>
        <a:xfrm>
          <a:off x="7349995" y="1095877"/>
          <a:ext cx="3619156" cy="2334207"/>
        </a:xfrm>
        <a:prstGeom prst="rightArrow">
          <a:avLst>
            <a:gd name="adj1" fmla="val 70000"/>
            <a:gd name="adj2" fmla="val 5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a:t>Sélection et entretien téléphonique</a:t>
          </a:r>
        </a:p>
        <a:p>
          <a:pPr marL="228600" lvl="1" indent="-228600" algn="l" defTabSz="889000">
            <a:lnSpc>
              <a:spcPct val="90000"/>
            </a:lnSpc>
            <a:spcBef>
              <a:spcPct val="0"/>
            </a:spcBef>
            <a:spcAft>
              <a:spcPct val="15000"/>
            </a:spcAft>
            <a:buChar char="•"/>
          </a:pPr>
          <a:r>
            <a:rPr lang="fr-FR" sz="2000" b="1" kern="1200" dirty="0"/>
            <a:t>Stage début juin</a:t>
          </a:r>
        </a:p>
        <a:p>
          <a:pPr marL="228600" lvl="1" indent="-228600" algn="l" defTabSz="889000">
            <a:lnSpc>
              <a:spcPct val="90000"/>
            </a:lnSpc>
            <a:spcBef>
              <a:spcPct val="0"/>
            </a:spcBef>
            <a:spcAft>
              <a:spcPct val="15000"/>
            </a:spcAft>
            <a:buChar char="•"/>
          </a:pPr>
          <a:r>
            <a:rPr lang="fr-FR" sz="2000" b="1" kern="1200" dirty="0"/>
            <a:t>OIB juillet</a:t>
          </a:r>
        </a:p>
      </dsp:txBody>
      <dsp:txXfrm>
        <a:off x="8254785" y="1446008"/>
        <a:ext cx="1897395" cy="1633945"/>
      </dsp:txXfrm>
    </dsp:sp>
    <dsp:sp modelId="{6671FDBE-398C-483B-AD15-1AE67A9EFE58}">
      <dsp:nvSpPr>
        <dsp:cNvPr id="0" name=""/>
        <dsp:cNvSpPr/>
      </dsp:nvSpPr>
      <dsp:spPr>
        <a:xfrm>
          <a:off x="7083282" y="1595398"/>
          <a:ext cx="1482248" cy="13351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Terminale </a:t>
          </a:r>
          <a:r>
            <a:rPr lang="fr-FR" sz="2000" b="1" kern="1200" dirty="0" err="1"/>
            <a:t>mai-juillet</a:t>
          </a:r>
          <a:endParaRPr lang="fr-FR" sz="2000" b="1" kern="1200" dirty="0"/>
        </a:p>
      </dsp:txBody>
      <dsp:txXfrm>
        <a:off x="7300352" y="1790929"/>
        <a:ext cx="1048108" cy="9441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2BD0-E7BF-4468-90E8-F2A65F5DDC14}" type="datetimeFigureOut">
              <a:rPr lang="fr-FR" smtClean="0"/>
              <a:t>04/05/2019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F1689-6338-4D91-BCAC-4919E03D94AC}" type="slidenum">
              <a:rPr lang="fr-FR" smtClean="0"/>
              <a:t>‹N°›</a:t>
            </a:fld>
            <a:endParaRPr lang="fr-FR"/>
          </a:p>
        </p:txBody>
      </p:sp>
    </p:spTree>
    <p:extLst>
      <p:ext uri="{BB962C8B-B14F-4D97-AF65-F5344CB8AC3E}">
        <p14:creationId xmlns:p14="http://schemas.microsoft.com/office/powerpoint/2010/main" val="282140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ncy.inra.fr/le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a:t>
            </a:fld>
            <a:endParaRPr lang="fr-FR"/>
          </a:p>
        </p:txBody>
      </p:sp>
    </p:spTree>
    <p:extLst>
      <p:ext uri="{BB962C8B-B14F-4D97-AF65-F5344CB8AC3E}">
        <p14:creationId xmlns:p14="http://schemas.microsoft.com/office/powerpoint/2010/main" val="153577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198666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170603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321140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28</a:t>
            </a:fld>
            <a:endParaRPr lang="fr-FR"/>
          </a:p>
        </p:txBody>
      </p:sp>
    </p:spTree>
    <p:extLst>
      <p:ext uri="{BB962C8B-B14F-4D97-AF65-F5344CB8AC3E}">
        <p14:creationId xmlns:p14="http://schemas.microsoft.com/office/powerpoint/2010/main" val="123541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fois compris la place de l’homme dans les écosystèmes, on questionne, on cherche à évaluer les conséquences de des perturbations liés aux activités humaines. Conséquences à l’échelle de l’écosystème ( dégradation de l’état écologique) et à l’échelle de l’humanité ( services </a:t>
            </a:r>
            <a:r>
              <a:rPr lang="fr-FR" dirty="0" err="1"/>
              <a:t>écosystèmique</a:t>
            </a:r>
            <a:r>
              <a:rPr lang="fr-FR" dirty="0"/>
              <a:t>) cet outil est par ailleurs un outil utilisé dans les études d’impact des projets... on peut associer à ces services </a:t>
            </a:r>
            <a:r>
              <a:rPr lang="fr-FR"/>
              <a:t>des valeurs.</a:t>
            </a:r>
            <a:endParaRPr lang="fr-FR" dirty="0"/>
          </a:p>
          <a:p>
            <a:r>
              <a:rPr lang="fr-FR" dirty="0"/>
              <a:t>site de la </a:t>
            </a:r>
            <a:r>
              <a:rPr lang="fr-FR" dirty="0" err="1"/>
              <a:t>dreal</a:t>
            </a:r>
            <a:r>
              <a:rPr lang="fr-FR" dirty="0"/>
              <a:t> http://www.hauts-de-france.developpement-durable.gouv.fr/?Les-services-ecosystemiques-15560</a:t>
            </a:r>
          </a:p>
          <a:p>
            <a:r>
              <a:rPr lang="fr-FR" dirty="0"/>
              <a:t>La notion de bon état écologique décrit la bonne santé d’un écosystème et garantit la quantité et la qualité des services fournis par lui tout en en dépendant Il faut distinguer les « services » des « fonctions écologiques » qui les produisent : les fonctions écologiques sont les processus naturels de fonctionnement et de maintien des écosystèmes, alors que les services sont le résultat de ces fonctions. Ces services sont par exemple la production de l’oxygène de l’air, l’épuration naturelle des eaux. Parmi ces services on trouve les services d’approvisionnement, les services de régulation et les services culturels.</a:t>
            </a:r>
          </a:p>
          <a:p>
            <a:endParaRPr lang="fr-FR" dirty="0"/>
          </a:p>
          <a:p>
            <a:r>
              <a:rPr lang="fr-FR" dirty="0"/>
              <a:t>Les services écosystémiques sont définis comme étant les bénéfices que les êtres humains tirent du fonctionnement des écosystèmes. L’expression a été forgée dans le champ des sciences biologiques pour mettre en évidence les liens de dépendance de l’humanité vis-à-vis des milieux naturels. Popularisée dans le rapport Millenium </a:t>
            </a:r>
            <a:r>
              <a:rPr lang="fr-FR" dirty="0" err="1"/>
              <a:t>Ecosystem</a:t>
            </a:r>
            <a:r>
              <a:rPr lang="fr-FR" dirty="0"/>
              <a:t> </a:t>
            </a:r>
            <a:r>
              <a:rPr lang="fr-FR" dirty="0" err="1"/>
              <a:t>Assessment</a:t>
            </a:r>
            <a:r>
              <a:rPr lang="fr-FR" dirty="0"/>
              <a:t> (2005) et de plus en plus utilisée dans des situations concrètes de gestion, cette notion suscite toutefois des critiques dues notamment à son caractère réducteur et aux partis pris idéologiques qu’elle sous-tend.</a:t>
            </a:r>
          </a:p>
          <a:p>
            <a:endParaRPr lang="fr-FR" dirty="0"/>
          </a:p>
          <a:p>
            <a:r>
              <a:rPr lang="fr-FR" b="1" dirty="0"/>
              <a:t>Le point de vue d’un économiste de l’environnement</a:t>
            </a:r>
          </a:p>
          <a:p>
            <a:r>
              <a:rPr lang="fr-FR" dirty="0"/>
              <a:t>Même si certains peuvent les disqualifier rapidement, les instruments économiques sont d’une grande utilité pour l’environnement. L’économie de l’environnement a démontré que si les conséquences (positives comme les services écologiques et sociaux ou négatives comme la pollution) ne sont pas intégrées dans les décisions économiques, alors le bien-être de la société s’en trouve détérioré.</a:t>
            </a:r>
          </a:p>
          <a:p>
            <a:r>
              <a:rPr lang="fr-FR" dirty="0"/>
              <a:t>Les économistes essaient de révéler les valeurs de ces conséquences (appelées « externalités » dans le jargon économique) dans le but de réduire les pollutions et de préserver les services écosystémiques. Nous sommes bien conscients des difficultés à donner une valeur fiable pour ces services et sommes les premiers à mettre en garde sur les limites d’un tel exercice.</a:t>
            </a:r>
          </a:p>
          <a:p>
            <a:r>
              <a:rPr lang="fr-FR" dirty="0"/>
              <a:t>Cependant, la définition de services écosystémiques, les outils d’évaluation monétaire et les instruments économiques tels que les paiements des services environnementaux ont donné des résultats satisfaisants dans de nombreuses situations concrètes. A l’heure actuelle, les opposants à ces concepts n’apportent que peu de solutions alternatives.</a:t>
            </a:r>
          </a:p>
          <a:p>
            <a:r>
              <a:rPr lang="fr-FR" i="1" dirty="0"/>
              <a:t>Serge Garcia, chercheur à l’Inra et directeur du </a:t>
            </a:r>
            <a:r>
              <a:rPr lang="fr-FR" i="1" dirty="0">
                <a:hlinkClick r:id="rId3"/>
              </a:rPr>
              <a:t>Laboratoire d’économie forestière (UMR Inra – AgroParisTech)</a:t>
            </a:r>
            <a:r>
              <a:rPr lang="fr-FR" i="1" dirty="0"/>
              <a:t> à Nancy.</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32</a:t>
            </a:fld>
            <a:endParaRPr lang="fr-FR"/>
          </a:p>
        </p:txBody>
      </p:sp>
    </p:spTree>
    <p:extLst>
      <p:ext uri="{BB962C8B-B14F-4D97-AF65-F5344CB8AC3E}">
        <p14:creationId xmlns:p14="http://schemas.microsoft.com/office/powerpoint/2010/main" val="216348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PLANTATION FOREST </a:t>
            </a:r>
            <a:endParaRPr lang="fr-FR" dirty="0"/>
          </a:p>
          <a:p>
            <a:r>
              <a:rPr lang="en-CA" b="1" dirty="0"/>
              <a:t>Planted Forest that is intensively managed and meet ALL the following criteria at planting and stand maturity: one or two species, even age class, and regular spacing. </a:t>
            </a:r>
            <a:r>
              <a:rPr lang="en-CA" dirty="0"/>
              <a:t>	</a:t>
            </a:r>
          </a:p>
          <a:p>
            <a:endParaRPr lang="fr-FR" dirty="0"/>
          </a:p>
        </p:txBody>
      </p:sp>
      <p:sp>
        <p:nvSpPr>
          <p:cNvPr id="4" name="Espace réservé du numéro de diapositive 3"/>
          <p:cNvSpPr>
            <a:spLocks noGrp="1"/>
          </p:cNvSpPr>
          <p:nvPr>
            <p:ph type="sldNum" sz="quarter" idx="10"/>
          </p:nvPr>
        </p:nvSpPr>
        <p:spPr/>
        <p:txBody>
          <a:bodyPr/>
          <a:lstStyle/>
          <a:p>
            <a:fld id="{955D2AD8-DB2F-49C5-B1EF-97CA679841A3}" type="slidenum">
              <a:rPr lang="en-US" smtClean="0"/>
              <a:t>36</a:t>
            </a:fld>
            <a:endParaRPr lang="en-US"/>
          </a:p>
        </p:txBody>
      </p:sp>
    </p:spTree>
    <p:extLst>
      <p:ext uri="{BB962C8B-B14F-4D97-AF65-F5344CB8AC3E}">
        <p14:creationId xmlns:p14="http://schemas.microsoft.com/office/powerpoint/2010/main" val="252903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L'épidémiologie descriptive étudie la fréquence et la répartition des problèmes de santé dans la population</a:t>
            </a:r>
          </a:p>
          <a:p>
            <a:r>
              <a:rPr lang="fr-FR" dirty="0"/>
              <a:t>Chez qui ? &lt;=&gt; personnes </a:t>
            </a:r>
          </a:p>
          <a:p>
            <a:r>
              <a:rPr lang="fr-FR" dirty="0"/>
              <a:t>Où ? &lt;=&gt; lieu </a:t>
            </a:r>
          </a:p>
          <a:p>
            <a:r>
              <a:rPr lang="fr-FR" dirty="0"/>
              <a:t>Quand ? &lt;=&gt; temps </a:t>
            </a:r>
          </a:p>
          <a:p>
            <a:r>
              <a:rPr lang="fr-FR" dirty="0"/>
              <a:t>Nombre total de cas (ou de foyers) pendant une période ou à un instant donné rapporté au nombre de sujets (ou de cheptels) de la population. Exemple : 25 foyers d'une maladie au cours de l'année 2012 au sein d'une population de 2 500 élevages : </a:t>
            </a:r>
            <a:r>
              <a:rPr lang="fr-FR" b="1" dirty="0"/>
              <a:t>taux de prévalence</a:t>
            </a:r>
            <a:r>
              <a:rPr lang="fr-FR" dirty="0"/>
              <a:t> : 25/ 2 500 = 1 %.</a:t>
            </a:r>
          </a:p>
          <a:p>
            <a:endParaRPr lang="fr-FR" dirty="0"/>
          </a:p>
          <a:p>
            <a:r>
              <a:rPr lang="fr-FR" dirty="0"/>
              <a:t>Epidémiologie analytique: l'objet est de mettre en évidence et estimer le lien entre l'exposition à certains facteurs et la survenue ultérieure de maladie (ou événement de santé) au moyen d'enquêtes réalisées chez des individus. La question à laquelle on veut répondre ici est « pourquoi ?»</a:t>
            </a:r>
          </a:p>
          <a:p>
            <a:r>
              <a:rPr lang="fr-FR" dirty="0"/>
              <a:t>Les études d'observations mises en place (cas-témoins, ou exposés-non exposés) permettent de comparer les groupes d'individus définis en fonction de la maladie (malade ou non malade) et d'un facteur d'exposition (exposé ou non exposé à ce facteur), en estimant un risque (= probabilité) associé. Lorsque cette relation est établie, on peut ainsi déterminer par combien est multiplié1 (ou divisé2) la probabilité de survenue de la maladie chez les sujets exposés au facteur par rapport aux sujets non exposés à ce facteur.</a:t>
            </a:r>
          </a:p>
          <a:p>
            <a:r>
              <a:rPr lang="fr-FR" dirty="0"/>
              <a:t>Selon le champ d'application considéré, on parle d'épidémiologie étiologique (on s'intéresse à l'étude des causes des maladies), d'épidémiologie génétique, d'épidémiologie sociale, d'épidémiologie environnementale.</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39</a:t>
            </a:fld>
            <a:endParaRPr lang="fr-FR"/>
          </a:p>
        </p:txBody>
      </p:sp>
    </p:spTree>
    <p:extLst>
      <p:ext uri="{BB962C8B-B14F-4D97-AF65-F5344CB8AC3E}">
        <p14:creationId xmlns:p14="http://schemas.microsoft.com/office/powerpoint/2010/main" val="68941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E3E038-0571-46D1-A2E5-117533A45503}" type="slidenum">
              <a:rPr lang="fr-FR" smtClean="0"/>
              <a:t>59</a:t>
            </a:fld>
            <a:endParaRPr lang="fr-FR"/>
          </a:p>
        </p:txBody>
      </p:sp>
    </p:spTree>
    <p:extLst>
      <p:ext uri="{BB962C8B-B14F-4D97-AF65-F5344CB8AC3E}">
        <p14:creationId xmlns:p14="http://schemas.microsoft.com/office/powerpoint/2010/main" val="423600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94777-AD24-4A42-A17A-4FC5A2CBF48E}" type="slidenum">
              <a:rPr lang="fr-FR" smtClean="0"/>
              <a:t>3</a:t>
            </a:fld>
            <a:endParaRPr lang="fr-FR"/>
          </a:p>
        </p:txBody>
      </p:sp>
    </p:spTree>
    <p:extLst>
      <p:ext uri="{BB962C8B-B14F-4D97-AF65-F5344CB8AC3E}">
        <p14:creationId xmlns:p14="http://schemas.microsoft.com/office/powerpoint/2010/main" val="62418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276088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298273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946893-64FD-F546-9502-1F25F0ABEFED}" type="slidenum">
              <a:rPr lang="fr-FR" smtClean="0"/>
              <a:t>10</a:t>
            </a:fld>
            <a:endParaRPr lang="fr-FR" dirty="0"/>
          </a:p>
        </p:txBody>
      </p:sp>
    </p:spTree>
    <p:extLst>
      <p:ext uri="{BB962C8B-B14F-4D97-AF65-F5344CB8AC3E}">
        <p14:creationId xmlns:p14="http://schemas.microsoft.com/office/powerpoint/2010/main" val="248075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946893-64FD-F546-9502-1F25F0ABEFED}" type="slidenum">
              <a:rPr lang="fr-FR" smtClean="0"/>
              <a:t>11</a:t>
            </a:fld>
            <a:endParaRPr lang="fr-FR" dirty="0"/>
          </a:p>
        </p:txBody>
      </p:sp>
    </p:spTree>
    <p:extLst>
      <p:ext uri="{BB962C8B-B14F-4D97-AF65-F5344CB8AC3E}">
        <p14:creationId xmlns:p14="http://schemas.microsoft.com/office/powerpoint/2010/main" val="144348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96946893-64FD-F546-9502-1F25F0ABEFED}" type="slidenum">
              <a:rPr lang="fr-FR" smtClean="0"/>
              <a:t>12</a:t>
            </a:fld>
            <a:endParaRPr lang="fr-FR" dirty="0"/>
          </a:p>
        </p:txBody>
      </p:sp>
    </p:spTree>
    <p:extLst>
      <p:ext uri="{BB962C8B-B14F-4D97-AF65-F5344CB8AC3E}">
        <p14:creationId xmlns:p14="http://schemas.microsoft.com/office/powerpoint/2010/main" val="2831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946893-64FD-F546-9502-1F25F0ABEFED}" type="slidenum">
              <a:rPr lang="fr-FR" smtClean="0"/>
              <a:t>13</a:t>
            </a:fld>
            <a:endParaRPr lang="fr-FR" dirty="0"/>
          </a:p>
        </p:txBody>
      </p:sp>
    </p:spTree>
    <p:extLst>
      <p:ext uri="{BB962C8B-B14F-4D97-AF65-F5344CB8AC3E}">
        <p14:creationId xmlns:p14="http://schemas.microsoft.com/office/powerpoint/2010/main" val="208956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946893-64FD-F546-9502-1F25F0ABEFED}" type="slidenum">
              <a:rPr lang="fr-FR" smtClean="0"/>
              <a:t>14</a:t>
            </a:fld>
            <a:endParaRPr lang="fr-FR" dirty="0"/>
          </a:p>
        </p:txBody>
      </p:sp>
    </p:spTree>
    <p:extLst>
      <p:ext uri="{BB962C8B-B14F-4D97-AF65-F5344CB8AC3E}">
        <p14:creationId xmlns:p14="http://schemas.microsoft.com/office/powerpoint/2010/main" val="218478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2F79042-5D14-4246-9152-296D024A7F39}" type="datetimeFigureOut">
              <a:rPr lang="fr-FR" smtClean="0"/>
              <a:t>04/05/2019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255713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F79042-5D14-4246-9152-296D024A7F39}" type="datetimeFigureOut">
              <a:rPr lang="fr-FR" smtClean="0"/>
              <a:t>04/05/2019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328379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F79042-5D14-4246-9152-296D024A7F39}" type="datetimeFigureOut">
              <a:rPr lang="fr-FR" smtClean="0"/>
              <a:t>04/05/2019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207566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54146" y="976321"/>
            <a:ext cx="10526183" cy="2433895"/>
          </a:xfrm>
        </p:spPr>
        <p:txBody>
          <a:bodyPr/>
          <a:lstStyle/>
          <a:p>
            <a:r>
              <a:rPr lang="fr-FR"/>
              <a:t>CLIQUEZ ET MODIFIEZ LE TITRE</a:t>
            </a:r>
          </a:p>
        </p:txBody>
      </p:sp>
      <p:sp>
        <p:nvSpPr>
          <p:cNvPr id="3" name="Sous-titre 2"/>
          <p:cNvSpPr>
            <a:spLocks noGrp="1"/>
          </p:cNvSpPr>
          <p:nvPr>
            <p:ph type="subTitle" idx="1"/>
          </p:nvPr>
        </p:nvSpPr>
        <p:spPr>
          <a:xfrm>
            <a:off x="1454145" y="3472208"/>
            <a:ext cx="10128253"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211198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a:t> 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696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F79042-5D14-4246-9152-296D024A7F39}" type="datetimeFigureOut">
              <a:rPr lang="fr-FR" smtClean="0"/>
              <a:t>04/05/2019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8260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2F79042-5D14-4246-9152-296D024A7F39}" type="datetimeFigureOut">
              <a:rPr lang="fr-FR" smtClean="0"/>
              <a:t>04/05/2019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180895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2F79042-5D14-4246-9152-296D024A7F39}" type="datetimeFigureOut">
              <a:rPr lang="fr-FR" smtClean="0"/>
              <a:t>04/05/2019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95996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2F79042-5D14-4246-9152-296D024A7F39}" type="datetimeFigureOut">
              <a:rPr lang="fr-FR" smtClean="0"/>
              <a:t>04/05/2019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88873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2F79042-5D14-4246-9152-296D024A7F39}" type="datetimeFigureOut">
              <a:rPr lang="fr-FR" smtClean="0"/>
              <a:t>04/05/2019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41409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F79042-5D14-4246-9152-296D024A7F39}" type="datetimeFigureOut">
              <a:rPr lang="fr-FR" smtClean="0"/>
              <a:t>04/05/2019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299328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2F79042-5D14-4246-9152-296D024A7F39}" type="datetimeFigureOut">
              <a:rPr lang="fr-FR" smtClean="0"/>
              <a:t>04/05/2019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82908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2F79042-5D14-4246-9152-296D024A7F39}" type="datetimeFigureOut">
              <a:rPr lang="fr-FR" smtClean="0"/>
              <a:t>04/05/2019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B067EF-FF11-4E06-A5AE-FC328CCC07CA}" type="slidenum">
              <a:rPr lang="fr-FR" smtClean="0"/>
              <a:t>‹N°›</a:t>
            </a:fld>
            <a:endParaRPr lang="fr-FR"/>
          </a:p>
        </p:txBody>
      </p:sp>
    </p:spTree>
    <p:extLst>
      <p:ext uri="{BB962C8B-B14F-4D97-AF65-F5344CB8AC3E}">
        <p14:creationId xmlns:p14="http://schemas.microsoft.com/office/powerpoint/2010/main" val="23258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79042-5D14-4246-9152-296D024A7F39}" type="datetimeFigureOut">
              <a:rPr lang="fr-FR" smtClean="0"/>
              <a:t>04/05/2019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067EF-FF11-4E06-A5AE-FC328CCC07CA}" type="slidenum">
              <a:rPr lang="fr-FR" smtClean="0"/>
              <a:t>‹N°›</a:t>
            </a:fld>
            <a:endParaRPr lang="fr-FR"/>
          </a:p>
        </p:txBody>
      </p:sp>
    </p:spTree>
    <p:extLst>
      <p:ext uri="{BB962C8B-B14F-4D97-AF65-F5344CB8AC3E}">
        <p14:creationId xmlns:p14="http://schemas.microsoft.com/office/powerpoint/2010/main" val="1221626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egasoftware.net/" TargetMode="External"/><Relationship Id="rId3" Type="http://schemas.openxmlformats.org/officeDocument/2006/relationships/hyperlink" Target="https://blast.ncbi.nlm.nih.gov/Blast.cgi?PAGE_TYPE=BlastSearch&amp;BLAST_SPEC=blast2seq&amp;LINK_LOC=align2seq" TargetMode="External"/><Relationship Id="rId7" Type="http://schemas.openxmlformats.org/officeDocument/2006/relationships/hyperlink" Target="http://gmod.org/wiki/GMOD_Compon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enome.gov/27530225/free-online-tutorials-teach-anyone-how-to-use-genome-databases/" TargetMode="External"/><Relationship Id="rId5" Type="http://schemas.openxmlformats.org/officeDocument/2006/relationships/hyperlink" Target="http://phylogeny.lirmm.fr/phylo_cgi/index.cgi" TargetMode="External"/><Relationship Id="rId4" Type="http://schemas.openxmlformats.org/officeDocument/2006/relationships/hyperlink" Target="https://wikis.univ-lille1.fr/bilille/_media/cours_blast.pdf" TargetMode="External"/><Relationship Id="rId9" Type="http://schemas.openxmlformats.org/officeDocument/2006/relationships/hyperlink" Target="https://www.genename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JcyGIwJXGLw" TargetMode="External"/><Relationship Id="rId3" Type="http://schemas.openxmlformats.org/officeDocument/2006/relationships/hyperlink" Target="https://www.pourlascience.fr/sd/paleontologie/faire-parler-les-vieux-debris-16344.php" TargetMode="External"/><Relationship Id="rId7" Type="http://schemas.openxmlformats.org/officeDocument/2006/relationships/hyperlink" Target="https://www.youtube.com/watch?v=JcyGIwJXGLw&amp;feature=youtu.be" TargetMode="External"/><Relationship Id="rId2" Type="http://schemas.openxmlformats.org/officeDocument/2006/relationships/hyperlink" Target="https://www.pourlascience.fr/sd/paleontologie-humaine/les-neandertaliens-et-les-denisoviens-ont-eu-des-enfants-14864.php" TargetMode="External"/><Relationship Id="rId1" Type="http://schemas.openxmlformats.org/officeDocument/2006/relationships/slideLayout" Target="../slideLayouts/slideLayout2.xml"/><Relationship Id="rId6" Type="http://schemas.openxmlformats.org/officeDocument/2006/relationships/hyperlink" Target="https://www.ted.com/talks/svante_paeaebo_dna_clues_to_our_inner_neanderthal?language=fr" TargetMode="External"/><Relationship Id="rId5" Type="http://schemas.openxmlformats.org/officeDocument/2006/relationships/hyperlink" Target="https://www.ted.com/talks/svante_paeaebo_dna_clues_to_our_inner_neanderthal/transcript?Fin%20de%20la%20conversationVu%20:%2020:42&amp;language=fr" TargetMode="External"/><Relationship Id="rId4" Type="http://schemas.openxmlformats.org/officeDocument/2006/relationships/hyperlink" Target="https://www.franceinter.fr/emissions/l-edito-carre/l-edito-carre-27-septembre-201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file:///D:\IPR\00%20Nouveau%20lyc&#233;e%20et%20bac%202021\190321%20PNF%20nouveaux%20prog%20de%20SVT\arbres.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pedagogie.ac-nice.fr/svt/productions/edumodel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millenniumassessment.org/fr/Index-2.html"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ollege-de-france.fr/site/arnaud-fontanet/inaugural-lecture-2019-01-31-18h00.htm" TargetMode="External"/><Relationship Id="rId2" Type="http://schemas.openxmlformats.org/officeDocument/2006/relationships/hyperlink" Target="http://invs.santepubliquefrance.fr/Dossiers-thematiques/Maladies-chroniques-et-traumatismes/Diabete/Donnees-epidemiologiqu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s://olympiadesdebiologie.fr/"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youtube.com/watch?v=4A07Wp-48R4" TargetMode="Externa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fiO-nBqoN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148B3-8A63-483B-8961-C9842D0BB9E3}"/>
              </a:ext>
            </a:extLst>
          </p:cNvPr>
          <p:cNvSpPr>
            <a:spLocks noGrp="1"/>
          </p:cNvSpPr>
          <p:nvPr>
            <p:ph type="title"/>
          </p:nvPr>
        </p:nvSpPr>
        <p:spPr>
          <a:xfrm>
            <a:off x="2534194" y="965199"/>
            <a:ext cx="8612472" cy="4927601"/>
          </a:xfrm>
        </p:spPr>
        <p:txBody>
          <a:bodyPr vert="horz" lIns="91440" tIns="45720" rIns="91440" bIns="45720" rtlCol="0" anchor="ctr">
            <a:normAutofit/>
          </a:bodyPr>
          <a:lstStyle/>
          <a:p>
            <a:pPr algn="ctr"/>
            <a:r>
              <a:rPr lang="en-US" sz="5400" dirty="0" err="1"/>
              <a:t>L’enseignement</a:t>
            </a:r>
            <a:r>
              <a:rPr lang="en-US" sz="5400" dirty="0"/>
              <a:t> de </a:t>
            </a:r>
            <a:r>
              <a:rPr lang="en-US" sz="5400" dirty="0" err="1"/>
              <a:t>spécialité</a:t>
            </a:r>
            <a:r>
              <a:rPr lang="en-US" sz="5400" dirty="0"/>
              <a:t> SVT </a:t>
            </a:r>
            <a:r>
              <a:rPr lang="en-US" sz="5400" dirty="0" err="1"/>
              <a:t>en</a:t>
            </a:r>
            <a:r>
              <a:rPr lang="en-US" sz="5400" dirty="0"/>
              <a:t> </a:t>
            </a:r>
            <a:r>
              <a:rPr lang="en-US" sz="5400" dirty="0" err="1"/>
              <a:t>classe</a:t>
            </a:r>
            <a:r>
              <a:rPr lang="en-US" sz="5400" dirty="0"/>
              <a:t> de première</a:t>
            </a:r>
            <a:br>
              <a:rPr lang="en-US" sz="5400" dirty="0"/>
            </a:br>
            <a:br>
              <a:rPr lang="en-US" sz="5400" dirty="0"/>
            </a:br>
            <a:r>
              <a:rPr lang="en-US" sz="3600" dirty="0"/>
              <a:t>4 </a:t>
            </a:r>
            <a:r>
              <a:rPr lang="en-US" sz="3600" dirty="0" err="1"/>
              <a:t>heures</a:t>
            </a:r>
            <a:r>
              <a:rPr lang="en-US" sz="3600" dirty="0"/>
              <a:t> / </a:t>
            </a:r>
            <a:r>
              <a:rPr lang="en-US" sz="3600" dirty="0" err="1"/>
              <a:t>semaine</a:t>
            </a:r>
            <a:endParaRPr lang="en-US" sz="3600" dirty="0"/>
          </a:p>
        </p:txBody>
      </p:sp>
      <p:sp>
        <p:nvSpPr>
          <p:cNvPr id="3" name="Espace réservé du contenu 2">
            <a:extLst>
              <a:ext uri="{FF2B5EF4-FFF2-40B4-BE49-F238E27FC236}">
                <a16:creationId xmlns:a16="http://schemas.microsoft.com/office/drawing/2014/main" id="{7C547F17-12E0-4868-B3FD-D34DC373A01C}"/>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endParaRPr lang="en-US" sz="2000"/>
          </a:p>
          <a:p>
            <a:pPr algn="r"/>
            <a:endParaRPr lang="en-US" sz="2000"/>
          </a:p>
        </p:txBody>
      </p:sp>
      <p:sp>
        <p:nvSpPr>
          <p:cNvPr id="11" name="Vague 10">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51973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51190-5127-D240-B731-F31F68EDB9D4}"/>
              </a:ext>
            </a:extLst>
          </p:cNvPr>
          <p:cNvSpPr>
            <a:spLocks noGrp="1"/>
          </p:cNvSpPr>
          <p:nvPr>
            <p:ph type="title"/>
          </p:nvPr>
        </p:nvSpPr>
        <p:spPr>
          <a:xfrm>
            <a:off x="1452157" y="350558"/>
            <a:ext cx="9601196" cy="1303867"/>
          </a:xfrm>
        </p:spPr>
        <p:txBody>
          <a:bodyPr>
            <a:normAutofit/>
          </a:bodyPr>
          <a:lstStyle/>
          <a:p>
            <a:r>
              <a:rPr lang="fr-FR" b="1" dirty="0"/>
              <a:t>Connaissances</a:t>
            </a:r>
            <a:r>
              <a:rPr lang="fr-FR" dirty="0"/>
              <a:t>, </a:t>
            </a:r>
            <a:r>
              <a:rPr lang="fr-FR" b="1" dirty="0">
                <a:solidFill>
                  <a:schemeClr val="accent4"/>
                </a:solidFill>
              </a:rPr>
              <a:t>méthodes</a:t>
            </a:r>
            <a:r>
              <a:rPr lang="fr-FR" dirty="0"/>
              <a:t> et </a:t>
            </a:r>
            <a:r>
              <a:rPr lang="fr-FR" b="1" dirty="0">
                <a:solidFill>
                  <a:schemeClr val="accent1"/>
                </a:solidFill>
              </a:rPr>
              <a:t>démarches</a:t>
            </a:r>
          </a:p>
        </p:txBody>
      </p:sp>
      <p:sp>
        <p:nvSpPr>
          <p:cNvPr id="3" name="Espace réservé du contenu 2">
            <a:extLst>
              <a:ext uri="{FF2B5EF4-FFF2-40B4-BE49-F238E27FC236}">
                <a16:creationId xmlns:a16="http://schemas.microsoft.com/office/drawing/2014/main" id="{C9DC18AE-32D0-6841-B503-D866B3DEFA62}"/>
              </a:ext>
            </a:extLst>
          </p:cNvPr>
          <p:cNvSpPr>
            <a:spLocks noGrp="1"/>
          </p:cNvSpPr>
          <p:nvPr>
            <p:ph idx="1"/>
          </p:nvPr>
        </p:nvSpPr>
        <p:spPr>
          <a:xfrm>
            <a:off x="418011" y="1776549"/>
            <a:ext cx="11299372" cy="4650377"/>
          </a:xfrm>
        </p:spPr>
        <p:txBody>
          <a:bodyPr>
            <a:normAutofit/>
          </a:bodyPr>
          <a:lstStyle/>
          <a:p>
            <a:pPr marL="0" indent="0" algn="just">
              <a:buNone/>
            </a:pPr>
            <a:r>
              <a:rPr lang="fr-FR" sz="2600" dirty="0"/>
              <a:t>La </a:t>
            </a:r>
            <a:r>
              <a:rPr lang="fr-FR" sz="2600" b="1" dirty="0"/>
              <a:t>diversité allélique </a:t>
            </a:r>
            <a:r>
              <a:rPr lang="fr-FR" sz="2600" dirty="0"/>
              <a:t>entre les </a:t>
            </a:r>
            <a:r>
              <a:rPr lang="fr-FR" sz="2600" b="1" dirty="0"/>
              <a:t>génomes </a:t>
            </a:r>
            <a:r>
              <a:rPr lang="fr-FR" sz="2600" dirty="0"/>
              <a:t>humains</a:t>
            </a:r>
            <a:r>
              <a:rPr lang="fr-FR" sz="2600" b="1" dirty="0"/>
              <a:t> individuels </a:t>
            </a:r>
            <a:r>
              <a:rPr lang="fr-FR" sz="2600" dirty="0"/>
              <a:t>permet de les identifier et, </a:t>
            </a:r>
            <a:r>
              <a:rPr lang="fr-FR" sz="2600" b="1" dirty="0">
                <a:solidFill>
                  <a:schemeClr val="accent4"/>
                </a:solidFill>
              </a:rPr>
              <a:t>par comparaison</a:t>
            </a:r>
            <a:r>
              <a:rPr lang="fr-FR" sz="2600" dirty="0">
                <a:solidFill>
                  <a:schemeClr val="accent1"/>
                </a:solidFill>
              </a:rPr>
              <a:t>, </a:t>
            </a:r>
            <a:r>
              <a:rPr lang="fr-FR" sz="2600" b="1" dirty="0">
                <a:solidFill>
                  <a:schemeClr val="accent1"/>
                </a:solidFill>
              </a:rPr>
              <a:t>de reconstituer leurs relations de parentés</a:t>
            </a:r>
            <a:r>
              <a:rPr lang="fr-FR" sz="2600" dirty="0">
                <a:solidFill>
                  <a:schemeClr val="accent1"/>
                </a:solidFill>
              </a:rPr>
              <a:t>. </a:t>
            </a:r>
          </a:p>
          <a:p>
            <a:pPr marL="0" indent="0" algn="just">
              <a:buNone/>
            </a:pPr>
            <a:r>
              <a:rPr lang="fr-FR" sz="2600" dirty="0"/>
              <a:t>Grâce aux </a:t>
            </a:r>
            <a:r>
              <a:rPr lang="fr-FR" sz="2600" b="1" dirty="0">
                <a:solidFill>
                  <a:schemeClr val="accent4"/>
                </a:solidFill>
              </a:rPr>
              <a:t>techniques modernes</a:t>
            </a:r>
            <a:r>
              <a:rPr lang="fr-FR" sz="2600" dirty="0"/>
              <a:t>, on peut connaitre les </a:t>
            </a:r>
            <a:r>
              <a:rPr lang="fr-FR" sz="2600" b="1" dirty="0"/>
              <a:t>génomes</a:t>
            </a:r>
            <a:r>
              <a:rPr lang="fr-FR" sz="2600" dirty="0"/>
              <a:t> d’êtres humains disparus </a:t>
            </a:r>
            <a:r>
              <a:rPr lang="fr-FR" sz="2600" b="1" dirty="0">
                <a:solidFill>
                  <a:schemeClr val="accent4"/>
                </a:solidFill>
              </a:rPr>
              <a:t>à partir de restes fossiles</a:t>
            </a:r>
            <a:r>
              <a:rPr lang="fr-FR" sz="2600" dirty="0"/>
              <a:t>. En les </a:t>
            </a:r>
            <a:r>
              <a:rPr lang="fr-FR" sz="2600" b="1" dirty="0">
                <a:solidFill>
                  <a:schemeClr val="accent4"/>
                </a:solidFill>
              </a:rPr>
              <a:t>comparant</a:t>
            </a:r>
            <a:r>
              <a:rPr lang="fr-FR" sz="2600" dirty="0"/>
              <a:t> aux </a:t>
            </a:r>
            <a:r>
              <a:rPr lang="fr-FR" sz="2600" b="1" dirty="0"/>
              <a:t>génomes</a:t>
            </a:r>
            <a:r>
              <a:rPr lang="fr-FR" sz="2600" dirty="0"/>
              <a:t> actuels, on peut ainsi </a:t>
            </a:r>
            <a:r>
              <a:rPr lang="fr-FR" sz="2600" b="1" dirty="0">
                <a:solidFill>
                  <a:schemeClr val="accent1"/>
                </a:solidFill>
              </a:rPr>
              <a:t>reconstituer les principales étapes de l’histoire humaine récente</a:t>
            </a:r>
            <a:r>
              <a:rPr lang="fr-FR" sz="2600" dirty="0"/>
              <a:t>. </a:t>
            </a:r>
          </a:p>
          <a:p>
            <a:pPr marL="0" indent="0" algn="just">
              <a:buNone/>
            </a:pPr>
            <a:r>
              <a:rPr lang="fr-FR" sz="2600" dirty="0"/>
              <a:t>Certaines </a:t>
            </a:r>
            <a:r>
              <a:rPr lang="fr-FR" sz="2600" b="1" dirty="0"/>
              <a:t>variations génétiques </a:t>
            </a:r>
            <a:r>
              <a:rPr lang="fr-FR" sz="2600" dirty="0"/>
              <a:t>résultent d’une </a:t>
            </a:r>
            <a:r>
              <a:rPr lang="fr-FR" sz="2600" b="1" dirty="0">
                <a:solidFill>
                  <a:schemeClr val="tx1"/>
                </a:solidFill>
              </a:rPr>
              <a:t>sélection actuelle</a:t>
            </a:r>
            <a:r>
              <a:rPr lang="fr-FR" sz="2600" dirty="0"/>
              <a:t> (tolérance au lactose, résistance à la haute altitude) </a:t>
            </a:r>
            <a:r>
              <a:rPr lang="fr-FR" sz="2600" b="1" dirty="0"/>
              <a:t>ou passée </a:t>
            </a:r>
            <a:r>
              <a:rPr lang="fr-FR" sz="2600" dirty="0"/>
              <a:t>(résistance à la peste). </a:t>
            </a:r>
          </a:p>
          <a:p>
            <a:pPr marL="0" indent="0" algn="just">
              <a:buNone/>
            </a:pPr>
            <a:r>
              <a:rPr lang="fr-FR" sz="2400" i="1" dirty="0"/>
              <a:t>Objectifs :</a:t>
            </a:r>
            <a:r>
              <a:rPr lang="fr-FR" sz="2400" dirty="0"/>
              <a:t> les élèves apprennent que les génomes portent en eux-mêmes </a:t>
            </a:r>
            <a:r>
              <a:rPr lang="fr-FR" sz="2400" b="1" dirty="0"/>
              <a:t>les traces</a:t>
            </a:r>
            <a:r>
              <a:rPr lang="fr-FR" sz="2400" dirty="0"/>
              <a:t> de l’histoire </a:t>
            </a:r>
            <a:r>
              <a:rPr lang="fr-FR" sz="2400" b="1" dirty="0"/>
              <a:t>de leurs ancêtres</a:t>
            </a:r>
            <a:r>
              <a:rPr lang="fr-FR" sz="2400" dirty="0"/>
              <a:t>. Ces traces s’altèrent avec le temps mais permettent néanmoins de </a:t>
            </a:r>
            <a:r>
              <a:rPr lang="fr-FR" sz="2400" b="1" dirty="0">
                <a:solidFill>
                  <a:schemeClr val="tx1"/>
                </a:solidFill>
              </a:rPr>
              <a:t>remonter à un grand nombre de générations</a:t>
            </a:r>
            <a:r>
              <a:rPr lang="fr-FR" sz="2400" dirty="0"/>
              <a:t>.</a:t>
            </a:r>
          </a:p>
          <a:p>
            <a:pPr marL="0" indent="0" algn="just">
              <a:buNone/>
            </a:pPr>
            <a:r>
              <a:rPr lang="fr-FR" sz="2000" dirty="0"/>
              <a:t>Précisions : les divers composants d’un génome (gènes, pseudo gènes, éléments mobiles, séquences répétées, etc.) ne sont pas exigibles.</a:t>
            </a:r>
          </a:p>
          <a:p>
            <a:pPr marL="0" indent="0" algn="just">
              <a:buNone/>
            </a:pPr>
            <a:endParaRPr lang="fr-FR" dirty="0"/>
          </a:p>
          <a:p>
            <a:pPr algn="just"/>
            <a:endParaRPr lang="fr-FR"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solidFill>
                  <a:schemeClr val="tx1"/>
                </a:solidFill>
              </a:rPr>
              <a:t>1</a:t>
            </a:r>
            <a:r>
              <a:rPr lang="fr-FR" sz="2000" baseline="30000" dirty="0">
                <a:solidFill>
                  <a:schemeClr val="tx1"/>
                </a:solidFill>
              </a:rPr>
              <a:t>ère</a:t>
            </a:r>
            <a:r>
              <a:rPr lang="fr-FR" sz="2000" dirty="0">
                <a:solidFill>
                  <a:schemeClr val="tx1"/>
                </a:solidFill>
              </a:rPr>
              <a:t> spé SVT</a:t>
            </a:r>
          </a:p>
        </p:txBody>
      </p:sp>
    </p:spTree>
    <p:extLst>
      <p:ext uri="{BB962C8B-B14F-4D97-AF65-F5344CB8AC3E}">
        <p14:creationId xmlns:p14="http://schemas.microsoft.com/office/powerpoint/2010/main" val="371817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DC18AE-32D0-6841-B503-D866B3DEFA62}"/>
              </a:ext>
            </a:extLst>
          </p:cNvPr>
          <p:cNvSpPr>
            <a:spLocks noGrp="1"/>
          </p:cNvSpPr>
          <p:nvPr>
            <p:ph idx="1"/>
          </p:nvPr>
        </p:nvSpPr>
        <p:spPr>
          <a:xfrm>
            <a:off x="838200" y="2204448"/>
            <a:ext cx="10515600" cy="4351338"/>
          </a:xfrm>
        </p:spPr>
        <p:txBody>
          <a:bodyPr>
            <a:normAutofit/>
          </a:bodyPr>
          <a:lstStyle/>
          <a:p>
            <a:pPr marL="0" indent="0" algn="just">
              <a:buNone/>
            </a:pPr>
            <a:r>
              <a:rPr lang="fr-FR" sz="2400" b="1" dirty="0">
                <a:solidFill>
                  <a:schemeClr val="accent1"/>
                </a:solidFill>
              </a:rPr>
              <a:t>Rechercher et exploiter des documents </a:t>
            </a:r>
            <a:r>
              <a:rPr lang="fr-FR" sz="2400" dirty="0"/>
              <a:t>montrant </a:t>
            </a:r>
            <a:r>
              <a:rPr lang="fr-FR" sz="2400" b="1" dirty="0"/>
              <a:t>comment a été déterminée la première </a:t>
            </a:r>
            <a:r>
              <a:rPr lang="fr-FR" sz="2400" b="1" dirty="0">
                <a:solidFill>
                  <a:schemeClr val="accent4"/>
                </a:solidFill>
              </a:rPr>
              <a:t>séquence</a:t>
            </a:r>
            <a:r>
              <a:rPr lang="fr-FR" sz="2400" b="1" dirty="0"/>
              <a:t> du génome humain. </a:t>
            </a:r>
          </a:p>
          <a:p>
            <a:pPr marL="0" indent="0" algn="just">
              <a:buNone/>
            </a:pPr>
            <a:r>
              <a:rPr lang="fr-FR" sz="2400" b="1" dirty="0">
                <a:solidFill>
                  <a:schemeClr val="accent1"/>
                </a:solidFill>
              </a:rPr>
              <a:t>Explorer</a:t>
            </a:r>
            <a:r>
              <a:rPr lang="fr-FR" sz="2400" dirty="0"/>
              <a:t> quelques </a:t>
            </a:r>
            <a:r>
              <a:rPr lang="fr-FR" sz="2400" b="1" dirty="0">
                <a:solidFill>
                  <a:schemeClr val="accent4"/>
                </a:solidFill>
              </a:rPr>
              <a:t>stratégies et outils informatiques de comparaisons de séquences</a:t>
            </a:r>
            <a:r>
              <a:rPr lang="fr-FR" sz="2400" dirty="0"/>
              <a:t> entre génomes individuels. </a:t>
            </a:r>
          </a:p>
          <a:p>
            <a:pPr marL="0" indent="0" algn="just">
              <a:buNone/>
            </a:pPr>
            <a:r>
              <a:rPr lang="fr-FR" sz="2400" b="1" dirty="0">
                <a:solidFill>
                  <a:schemeClr val="accent1"/>
                </a:solidFill>
              </a:rPr>
              <a:t>Calculer</a:t>
            </a:r>
            <a:r>
              <a:rPr lang="fr-FR" sz="2400" dirty="0"/>
              <a:t> le nombre de générations humaines successives en mille, dix mille et cent mille ans et en </a:t>
            </a:r>
            <a:r>
              <a:rPr lang="fr-FR" sz="2400" b="1" dirty="0">
                <a:solidFill>
                  <a:schemeClr val="accent1"/>
                </a:solidFill>
              </a:rPr>
              <a:t>déduire</a:t>
            </a:r>
            <a:r>
              <a:rPr lang="fr-FR" sz="2400" dirty="0"/>
              <a:t> </a:t>
            </a:r>
            <a:r>
              <a:rPr lang="fr-FR" sz="2400" b="1" dirty="0">
                <a:solidFill>
                  <a:schemeClr val="accent4"/>
                </a:solidFill>
              </a:rPr>
              <a:t>le nombre théorique d’ancêtres </a:t>
            </a:r>
            <a:r>
              <a:rPr lang="fr-FR" sz="2400" dirty="0"/>
              <a:t>de chacun d’entre nous à ces dates. </a:t>
            </a:r>
            <a:r>
              <a:rPr lang="fr-FR" sz="2400" b="1" dirty="0">
                <a:solidFill>
                  <a:schemeClr val="accent1"/>
                </a:solidFill>
              </a:rPr>
              <a:t>Conclure</a:t>
            </a:r>
            <a:r>
              <a:rPr lang="fr-FR" sz="2400" dirty="0"/>
              <a:t>. </a:t>
            </a:r>
          </a:p>
          <a:p>
            <a:pPr marL="0" indent="0" algn="just">
              <a:buNone/>
            </a:pPr>
            <a:r>
              <a:rPr lang="fr-FR" sz="2400" b="1" dirty="0">
                <a:solidFill>
                  <a:schemeClr val="accent1"/>
                </a:solidFill>
              </a:rPr>
              <a:t>Rechercher et exploiter des documents </a:t>
            </a:r>
            <a:r>
              <a:rPr lang="fr-FR" sz="2400" dirty="0"/>
              <a:t>sur </a:t>
            </a:r>
            <a:r>
              <a:rPr lang="fr-FR" sz="2400" b="1" dirty="0">
                <a:solidFill>
                  <a:schemeClr val="accent4"/>
                </a:solidFill>
              </a:rPr>
              <a:t>les génomes </a:t>
            </a:r>
            <a:r>
              <a:rPr lang="fr-FR" sz="2400" b="1" dirty="0">
                <a:solidFill>
                  <a:schemeClr val="tx1"/>
                </a:solidFill>
              </a:rPr>
              <a:t>de néandertaliens et/ou de denisoviens. </a:t>
            </a:r>
          </a:p>
          <a:p>
            <a:pPr marL="0" indent="0" algn="just">
              <a:buNone/>
            </a:pPr>
            <a:r>
              <a:rPr lang="fr-FR" sz="2400" b="1" dirty="0">
                <a:solidFill>
                  <a:schemeClr val="accent1"/>
                </a:solidFill>
              </a:rPr>
              <a:t>Rechercher et exploiter </a:t>
            </a:r>
            <a:r>
              <a:rPr lang="fr-FR" sz="2400" dirty="0"/>
              <a:t>des documents montrant </a:t>
            </a:r>
            <a:r>
              <a:rPr lang="fr-FR" sz="2400" b="1" dirty="0">
                <a:solidFill>
                  <a:schemeClr val="tx1"/>
                </a:solidFill>
              </a:rPr>
              <a:t>l’existence d’allèles néandertaliens dans les génomes humains actuels.</a:t>
            </a:r>
          </a:p>
        </p:txBody>
      </p:sp>
      <p:sp>
        <p:nvSpPr>
          <p:cNvPr id="4" name="Titre 3"/>
          <p:cNvSpPr>
            <a:spLocks noGrp="1"/>
          </p:cNvSpPr>
          <p:nvPr>
            <p:ph type="title"/>
          </p:nvPr>
        </p:nvSpPr>
        <p:spPr>
          <a:xfrm>
            <a:off x="838200" y="365125"/>
            <a:ext cx="10515600" cy="1460500"/>
          </a:xfrm>
        </p:spPr>
        <p:txBody>
          <a:bodyPr>
            <a:normAutofit/>
          </a:bodyPr>
          <a:lstStyle/>
          <a:p>
            <a:pPr algn="ctr"/>
            <a:r>
              <a:rPr lang="fr-FR" dirty="0"/>
              <a:t>Capacités travaillées</a:t>
            </a:r>
            <a:br>
              <a:rPr lang="fr-FR" sz="3300" dirty="0"/>
            </a:br>
            <a:r>
              <a:rPr lang="fr-FR" sz="3300" b="1" dirty="0"/>
              <a:t>connaissances</a:t>
            </a:r>
            <a:r>
              <a:rPr lang="fr-FR" sz="3300" dirty="0"/>
              <a:t> </a:t>
            </a:r>
            <a:r>
              <a:rPr lang="fr-FR" sz="3300" b="1" dirty="0">
                <a:solidFill>
                  <a:schemeClr val="accent4"/>
                </a:solidFill>
              </a:rPr>
              <a:t>méthodes</a:t>
            </a:r>
            <a:r>
              <a:rPr lang="fr-FR" sz="3300" dirty="0"/>
              <a:t> </a:t>
            </a:r>
            <a:r>
              <a:rPr lang="fr-FR" sz="3300" b="1" dirty="0">
                <a:solidFill>
                  <a:schemeClr val="accent1"/>
                </a:solidFill>
              </a:rPr>
              <a:t>démarches</a:t>
            </a:r>
            <a:endParaRPr lang="fr-FR" dirty="0"/>
          </a:p>
        </p:txBody>
      </p:sp>
      <p:sp>
        <p:nvSpPr>
          <p:cNvPr id="5" name="Vague 4">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solidFill>
                  <a:schemeClr val="tx1"/>
                </a:solidFill>
              </a:rPr>
              <a:t>1</a:t>
            </a:r>
            <a:r>
              <a:rPr lang="fr-FR" sz="2000" baseline="30000" dirty="0">
                <a:solidFill>
                  <a:schemeClr val="tx1"/>
                </a:solidFill>
              </a:rPr>
              <a:t>ère</a:t>
            </a:r>
            <a:r>
              <a:rPr lang="fr-FR" sz="2000" dirty="0">
                <a:solidFill>
                  <a:schemeClr val="tx1"/>
                </a:solidFill>
              </a:rPr>
              <a:t> spé SVT</a:t>
            </a:r>
          </a:p>
        </p:txBody>
      </p:sp>
    </p:spTree>
    <p:extLst>
      <p:ext uri="{BB962C8B-B14F-4D97-AF65-F5344CB8AC3E}">
        <p14:creationId xmlns:p14="http://schemas.microsoft.com/office/powerpoint/2010/main" val="184260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51190-5127-D240-B731-F31F68EDB9D4}"/>
              </a:ext>
            </a:extLst>
          </p:cNvPr>
          <p:cNvSpPr>
            <a:spLocks noGrp="1"/>
          </p:cNvSpPr>
          <p:nvPr>
            <p:ph type="title"/>
          </p:nvPr>
        </p:nvSpPr>
        <p:spPr>
          <a:xfrm>
            <a:off x="1504408" y="350558"/>
            <a:ext cx="9601196" cy="1303867"/>
          </a:xfrm>
        </p:spPr>
        <p:txBody>
          <a:bodyPr>
            <a:normAutofit/>
          </a:bodyPr>
          <a:lstStyle/>
          <a:p>
            <a:r>
              <a:rPr lang="fr-FR" dirty="0"/>
              <a:t>Ressources innovantes, nouveaux outils</a:t>
            </a:r>
          </a:p>
        </p:txBody>
      </p:sp>
      <p:sp>
        <p:nvSpPr>
          <p:cNvPr id="3" name="Espace réservé du contenu 2">
            <a:extLst>
              <a:ext uri="{FF2B5EF4-FFF2-40B4-BE49-F238E27FC236}">
                <a16:creationId xmlns:a16="http://schemas.microsoft.com/office/drawing/2014/main" id="{C9DC18AE-32D0-6841-B503-D866B3DEFA62}"/>
              </a:ext>
            </a:extLst>
          </p:cNvPr>
          <p:cNvSpPr>
            <a:spLocks noGrp="1"/>
          </p:cNvSpPr>
          <p:nvPr>
            <p:ph idx="1"/>
          </p:nvPr>
        </p:nvSpPr>
        <p:spPr>
          <a:xfrm>
            <a:off x="770964" y="2024743"/>
            <a:ext cx="10632141" cy="4232621"/>
          </a:xfrm>
        </p:spPr>
        <p:txBody>
          <a:bodyPr>
            <a:normAutofit/>
          </a:bodyPr>
          <a:lstStyle/>
          <a:p>
            <a:pPr algn="just">
              <a:buFontTx/>
              <a:buChar char="-"/>
            </a:pPr>
            <a:r>
              <a:rPr lang="fr-FR" dirty="0">
                <a:solidFill>
                  <a:schemeClr val="tx1"/>
                </a:solidFill>
                <a:hlinkClick r:id="rId3"/>
              </a:rPr>
              <a:t>BLAST</a:t>
            </a:r>
            <a:r>
              <a:rPr lang="fr-FR" dirty="0"/>
              <a:t> </a:t>
            </a:r>
            <a:r>
              <a:rPr lang="fr-FR" sz="1400" dirty="0">
                <a:hlinkClick r:id="rId3"/>
              </a:rPr>
              <a:t>https://blast.ncbi.nlm.nih.gov/Blast.cgi?PAGE_TYPE=BlastSearch&amp;BLAST_SPEC=blast2seq&amp;LINK_LOC=align2seq</a:t>
            </a:r>
            <a:r>
              <a:rPr lang="fr-FR" sz="1400" dirty="0"/>
              <a:t> </a:t>
            </a:r>
            <a:r>
              <a:rPr lang="fr-FR" dirty="0"/>
              <a:t>, </a:t>
            </a:r>
            <a:r>
              <a:rPr lang="fr-FR" dirty="0">
                <a:solidFill>
                  <a:schemeClr val="tx1"/>
                </a:solidFill>
              </a:rPr>
              <a:t>avec un </a:t>
            </a:r>
            <a:r>
              <a:rPr lang="fr-FR" dirty="0">
                <a:solidFill>
                  <a:schemeClr val="tx1"/>
                </a:solidFill>
                <a:hlinkClick r:id="rId4"/>
              </a:rPr>
              <a:t>tutoriel détaillé </a:t>
            </a:r>
            <a:r>
              <a:rPr lang="fr-FR" dirty="0">
                <a:solidFill>
                  <a:schemeClr val="tx1"/>
                </a:solidFill>
              </a:rPr>
              <a:t>de l’Université de Lille </a:t>
            </a:r>
            <a:r>
              <a:rPr lang="fr-FR" dirty="0"/>
              <a:t>1 </a:t>
            </a:r>
            <a:r>
              <a:rPr lang="fr-FR" sz="1300" dirty="0">
                <a:hlinkClick r:id="rId4"/>
              </a:rPr>
              <a:t>https://wikis.univ-lille1.fr/bilille/_media/cours_blast.pdf</a:t>
            </a:r>
            <a:r>
              <a:rPr lang="fr-FR" sz="1300" dirty="0"/>
              <a:t> </a:t>
            </a:r>
            <a:endParaRPr lang="fr-FR" sz="1300" dirty="0">
              <a:solidFill>
                <a:schemeClr val="tx1"/>
              </a:solidFill>
            </a:endParaRPr>
          </a:p>
          <a:p>
            <a:pPr marL="457200" lvl="1" indent="0" algn="just">
              <a:buNone/>
            </a:pPr>
            <a:r>
              <a:rPr lang="fr-FR" sz="1800" i="1" dirty="0">
                <a:solidFill>
                  <a:schemeClr val="tx1"/>
                </a:solidFill>
              </a:rPr>
              <a:t>Possibilité d’associer le traitement de ces données avec les 12 heures du projet expérimental et numérique de l’enseignement scientifique en première</a:t>
            </a:r>
          </a:p>
          <a:p>
            <a:pPr marL="457200" lvl="1" indent="0" algn="just">
              <a:buNone/>
            </a:pPr>
            <a:endParaRPr lang="fr-FR" sz="1800" i="1" dirty="0">
              <a:solidFill>
                <a:schemeClr val="tx1"/>
              </a:solidFill>
            </a:endParaRPr>
          </a:p>
          <a:p>
            <a:pPr algn="just">
              <a:buFontTx/>
              <a:buChar char="-"/>
            </a:pPr>
            <a:r>
              <a:rPr lang="fr-FR" dirty="0">
                <a:solidFill>
                  <a:schemeClr val="tx1"/>
                </a:solidFill>
              </a:rPr>
              <a:t>Des </a:t>
            </a:r>
            <a:r>
              <a:rPr lang="fr-FR" dirty="0">
                <a:solidFill>
                  <a:schemeClr val="tx1"/>
                </a:solidFill>
                <a:hlinkClick r:id="rId5"/>
              </a:rPr>
              <a:t>outils d’analyse de séquence </a:t>
            </a:r>
            <a:r>
              <a:rPr lang="fr-FR" dirty="0">
                <a:solidFill>
                  <a:schemeClr val="tx1"/>
                </a:solidFill>
              </a:rPr>
              <a:t>et leurs </a:t>
            </a:r>
            <a:r>
              <a:rPr lang="fr-FR" dirty="0">
                <a:solidFill>
                  <a:schemeClr val="tx1"/>
                </a:solidFill>
                <a:hlinkClick r:id="rId6"/>
              </a:rPr>
              <a:t>tutoriels</a:t>
            </a:r>
            <a:r>
              <a:rPr lang="fr-FR" dirty="0">
                <a:solidFill>
                  <a:schemeClr val="tx1"/>
                </a:solidFill>
              </a:rPr>
              <a:t> (</a:t>
            </a:r>
            <a:r>
              <a:rPr lang="fr-FR" i="1" dirty="0">
                <a:solidFill>
                  <a:schemeClr val="tx1"/>
                </a:solidFill>
              </a:rPr>
              <a:t>in </a:t>
            </a:r>
            <a:r>
              <a:rPr lang="fr-FR" i="1" dirty="0" err="1">
                <a:solidFill>
                  <a:schemeClr val="tx1"/>
                </a:solidFill>
              </a:rPr>
              <a:t>english</a:t>
            </a:r>
            <a:r>
              <a:rPr lang="fr-FR" i="1" dirty="0">
                <a:solidFill>
                  <a:schemeClr val="tx1"/>
                </a:solidFill>
              </a:rPr>
              <a:t>)</a:t>
            </a:r>
          </a:p>
          <a:p>
            <a:pPr algn="just">
              <a:buFontTx/>
              <a:buChar char="-"/>
            </a:pPr>
            <a:r>
              <a:rPr lang="fr-FR" sz="2000" dirty="0">
                <a:solidFill>
                  <a:schemeClr val="tx1"/>
                </a:solidFill>
                <a:hlinkClick r:id="rId7"/>
              </a:rPr>
              <a:t>Gmod</a:t>
            </a:r>
            <a:r>
              <a:rPr lang="fr-FR" sz="2000" dirty="0">
                <a:solidFill>
                  <a:schemeClr val="tx1"/>
                </a:solidFill>
              </a:rPr>
              <a:t>, un navigateur (notamment) de données génomiques</a:t>
            </a:r>
          </a:p>
          <a:p>
            <a:pPr algn="just">
              <a:buFontTx/>
              <a:buChar char="-"/>
            </a:pPr>
            <a:r>
              <a:rPr lang="fr-FR" sz="2000" dirty="0" err="1">
                <a:solidFill>
                  <a:schemeClr val="tx1"/>
                </a:solidFill>
                <a:hlinkClick r:id="rId8"/>
              </a:rPr>
              <a:t>Mega</a:t>
            </a:r>
            <a:r>
              <a:rPr lang="fr-FR" sz="2000" dirty="0">
                <a:solidFill>
                  <a:schemeClr val="tx1"/>
                </a:solidFill>
                <a:hlinkClick r:id="rId8"/>
              </a:rPr>
              <a:t>-X</a:t>
            </a:r>
            <a:r>
              <a:rPr lang="fr-FR" sz="2000" dirty="0">
                <a:solidFill>
                  <a:schemeClr val="tx1"/>
                </a:solidFill>
              </a:rPr>
              <a:t>, pour réaliser des phylogénies moléculaires</a:t>
            </a:r>
          </a:p>
          <a:p>
            <a:pPr algn="just">
              <a:buFontTx/>
              <a:buChar char="-"/>
            </a:pPr>
            <a:r>
              <a:rPr lang="fr-FR" sz="2000" dirty="0">
                <a:solidFill>
                  <a:schemeClr val="tx1"/>
                </a:solidFill>
                <a:hlinkClick r:id="rId9"/>
              </a:rPr>
              <a:t>HUGO</a:t>
            </a:r>
            <a:r>
              <a:rPr lang="fr-FR" sz="2000" dirty="0">
                <a:solidFill>
                  <a:schemeClr val="tx1"/>
                </a:solidFill>
              </a:rPr>
              <a:t>, la base de donnée non redondante qui fixe les références de nomenclature pour les gènes humains (accès à toutes les séquences nucléiques et protéiques, annotations, </a:t>
            </a:r>
            <a:r>
              <a:rPr lang="fr-FR" sz="2000" dirty="0" err="1">
                <a:solidFill>
                  <a:schemeClr val="tx1"/>
                </a:solidFill>
              </a:rPr>
              <a:t>orthologues</a:t>
            </a:r>
            <a:r>
              <a:rPr lang="fr-FR" sz="2000" dirty="0">
                <a:solidFill>
                  <a:schemeClr val="tx1"/>
                </a:solidFill>
              </a:rPr>
              <a:t>…)</a:t>
            </a:r>
          </a:p>
          <a:p>
            <a:pPr algn="just">
              <a:buFontTx/>
              <a:buChar char="-"/>
            </a:pPr>
            <a:endParaRPr lang="fr-FR" dirty="0">
              <a:solidFill>
                <a:schemeClr val="tx1"/>
              </a:solidFill>
            </a:endParaRPr>
          </a:p>
        </p:txBody>
      </p:sp>
      <p:sp>
        <p:nvSpPr>
          <p:cNvPr id="4" name="Vague 3">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solidFill>
                  <a:schemeClr val="tx1"/>
                </a:solidFill>
              </a:rPr>
              <a:t>1</a:t>
            </a:r>
            <a:r>
              <a:rPr lang="fr-FR" sz="2000" baseline="30000" dirty="0">
                <a:solidFill>
                  <a:schemeClr val="tx1"/>
                </a:solidFill>
              </a:rPr>
              <a:t>ère</a:t>
            </a:r>
            <a:r>
              <a:rPr lang="fr-FR" sz="2000" dirty="0">
                <a:solidFill>
                  <a:schemeClr val="tx1"/>
                </a:solidFill>
              </a:rPr>
              <a:t> spé SVT</a:t>
            </a:r>
          </a:p>
        </p:txBody>
      </p:sp>
    </p:spTree>
    <p:extLst>
      <p:ext uri="{BB962C8B-B14F-4D97-AF65-F5344CB8AC3E}">
        <p14:creationId xmlns:p14="http://schemas.microsoft.com/office/powerpoint/2010/main" val="326343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51190-5127-D240-B731-F31F68EDB9D4}"/>
              </a:ext>
            </a:extLst>
          </p:cNvPr>
          <p:cNvSpPr>
            <a:spLocks noGrp="1"/>
          </p:cNvSpPr>
          <p:nvPr>
            <p:ph type="title"/>
          </p:nvPr>
        </p:nvSpPr>
        <p:spPr>
          <a:xfrm>
            <a:off x="1295401" y="150242"/>
            <a:ext cx="9601196" cy="1303867"/>
          </a:xfrm>
        </p:spPr>
        <p:txBody>
          <a:bodyPr>
            <a:normAutofit/>
          </a:bodyPr>
          <a:lstStyle/>
          <a:p>
            <a:r>
              <a:rPr lang="fr-FR" dirty="0"/>
              <a:t>Cohérence entre programmes</a:t>
            </a:r>
          </a:p>
        </p:txBody>
      </p:sp>
      <p:sp>
        <p:nvSpPr>
          <p:cNvPr id="3" name="Espace réservé du contenu 2">
            <a:extLst>
              <a:ext uri="{FF2B5EF4-FFF2-40B4-BE49-F238E27FC236}">
                <a16:creationId xmlns:a16="http://schemas.microsoft.com/office/drawing/2014/main" id="{C9DC18AE-32D0-6841-B503-D866B3DEFA62}"/>
              </a:ext>
            </a:extLst>
          </p:cNvPr>
          <p:cNvSpPr>
            <a:spLocks noGrp="1"/>
          </p:cNvSpPr>
          <p:nvPr>
            <p:ph idx="1"/>
          </p:nvPr>
        </p:nvSpPr>
        <p:spPr>
          <a:xfrm>
            <a:off x="404948" y="1319348"/>
            <a:ext cx="11168743" cy="5133703"/>
          </a:xfrm>
        </p:spPr>
        <p:txBody>
          <a:bodyPr>
            <a:noAutofit/>
          </a:bodyPr>
          <a:lstStyle/>
          <a:p>
            <a:pPr marL="0" indent="0">
              <a:buNone/>
            </a:pPr>
            <a:r>
              <a:rPr lang="fr-FR" sz="2400" b="1" dirty="0">
                <a:solidFill>
                  <a:schemeClr val="tx1"/>
                </a:solidFill>
              </a:rPr>
              <a:t>- Au cycle 4 : </a:t>
            </a:r>
            <a:r>
              <a:rPr lang="fr-FR" sz="2400" dirty="0">
                <a:solidFill>
                  <a:schemeClr val="tx1"/>
                </a:solidFill>
              </a:rPr>
              <a:t>une compétence disciplinaire, </a:t>
            </a:r>
            <a:r>
              <a:rPr lang="fr-FR" sz="2400" b="1" dirty="0">
                <a:solidFill>
                  <a:schemeClr val="tx1"/>
                </a:solidFill>
              </a:rPr>
              <a:t>s</a:t>
            </a:r>
            <a:r>
              <a:rPr lang="fr-FR" sz="2400" b="1" dirty="0"/>
              <a:t>e situer dans l’espace et dans le temps</a:t>
            </a:r>
          </a:p>
          <a:p>
            <a:pPr marL="0" indent="0">
              <a:buNone/>
            </a:pPr>
            <a:r>
              <a:rPr lang="fr-FR" sz="2400" b="1" dirty="0"/>
              <a:t> </a:t>
            </a:r>
            <a:r>
              <a:rPr lang="fr-FR" sz="2400" dirty="0"/>
              <a:t>&gt;&gt; Situer l’espèce humaine dans l’évolution des espèces </a:t>
            </a:r>
            <a:r>
              <a:rPr lang="fr-FR" sz="2400" dirty="0">
                <a:solidFill>
                  <a:schemeClr val="tx1"/>
                </a:solidFill>
              </a:rPr>
              <a:t>et la partie </a:t>
            </a:r>
            <a:r>
              <a:rPr lang="fr-FR" sz="2400" b="1" dirty="0">
                <a:solidFill>
                  <a:schemeClr val="tx1"/>
                </a:solidFill>
              </a:rPr>
              <a:t>le vivant et son évolution</a:t>
            </a:r>
          </a:p>
          <a:p>
            <a:pPr marL="0" indent="0">
              <a:buNone/>
            </a:pPr>
            <a:endParaRPr lang="fr-FR" sz="2400" dirty="0">
              <a:solidFill>
                <a:schemeClr val="tx1"/>
              </a:solidFill>
            </a:endParaRPr>
          </a:p>
          <a:p>
            <a:pPr marL="0" indent="0" algn="just">
              <a:buNone/>
            </a:pPr>
            <a:r>
              <a:rPr lang="fr-FR" sz="2400" b="1" dirty="0">
                <a:solidFill>
                  <a:schemeClr val="tx1"/>
                </a:solidFill>
              </a:rPr>
              <a:t>- En SVT seconde : </a:t>
            </a:r>
            <a:r>
              <a:rPr lang="fr-FR" sz="2400" dirty="0">
                <a:solidFill>
                  <a:schemeClr val="tx1"/>
                </a:solidFill>
              </a:rPr>
              <a:t>principalement</a:t>
            </a:r>
            <a:r>
              <a:rPr lang="fr-FR" sz="2400" b="1" dirty="0">
                <a:solidFill>
                  <a:schemeClr val="tx1"/>
                </a:solidFill>
              </a:rPr>
              <a:t> l’organisation fonctionnelle du vivant</a:t>
            </a:r>
          </a:p>
          <a:p>
            <a:pPr marL="0" indent="0" algn="just">
              <a:buNone/>
            </a:pPr>
            <a:r>
              <a:rPr lang="fr-FR" sz="2400" dirty="0">
                <a:solidFill>
                  <a:schemeClr val="tx1"/>
                </a:solidFill>
              </a:rPr>
              <a:t>&gt;&gt; ADN, diversité génétique, biodiversité, évolution, sélection(s)</a:t>
            </a:r>
          </a:p>
          <a:p>
            <a:pPr marL="0" indent="0" algn="just">
              <a:buNone/>
            </a:pPr>
            <a:r>
              <a:rPr lang="fr-FR" sz="2400" dirty="0">
                <a:solidFill>
                  <a:schemeClr val="tx1"/>
                </a:solidFill>
              </a:rPr>
              <a:t>mais aussi </a:t>
            </a:r>
            <a:r>
              <a:rPr lang="fr-FR" sz="2400" b="1" dirty="0">
                <a:solidFill>
                  <a:schemeClr val="tx1"/>
                </a:solidFill>
              </a:rPr>
              <a:t>microorganismes et santé </a:t>
            </a:r>
            <a:r>
              <a:rPr lang="fr-FR" sz="2400" dirty="0">
                <a:solidFill>
                  <a:schemeClr val="tx1"/>
                </a:solidFill>
              </a:rPr>
              <a:t>&gt;&gt; transmission de pathogènes</a:t>
            </a:r>
          </a:p>
          <a:p>
            <a:pPr marL="0" indent="0" algn="just">
              <a:buNone/>
            </a:pPr>
            <a:endParaRPr lang="fr-FR" sz="2400" dirty="0">
              <a:solidFill>
                <a:schemeClr val="tx1"/>
              </a:solidFill>
            </a:endParaRPr>
          </a:p>
          <a:p>
            <a:pPr algn="just">
              <a:buFontTx/>
              <a:buChar char="-"/>
            </a:pPr>
            <a:r>
              <a:rPr lang="fr-FR" sz="2400" b="1" dirty="0">
                <a:solidFill>
                  <a:schemeClr val="tx1"/>
                </a:solidFill>
              </a:rPr>
              <a:t>En spé SVT - première : </a:t>
            </a:r>
            <a:r>
              <a:rPr lang="fr-FR" sz="2400" dirty="0">
                <a:solidFill>
                  <a:schemeClr val="tx1"/>
                </a:solidFill>
              </a:rPr>
              <a:t>principalement</a:t>
            </a:r>
            <a:r>
              <a:rPr lang="fr-FR" sz="2400" b="1" dirty="0">
                <a:solidFill>
                  <a:schemeClr val="tx1"/>
                </a:solidFill>
              </a:rPr>
              <a:t> mutations de l’ADN et variabilité génétique</a:t>
            </a:r>
          </a:p>
          <a:p>
            <a:pPr marL="0" indent="0" algn="just">
              <a:buNone/>
            </a:pPr>
            <a:endParaRPr lang="fr-FR" sz="2400" b="1" dirty="0">
              <a:solidFill>
                <a:schemeClr val="tx1"/>
              </a:solidFill>
            </a:endParaRPr>
          </a:p>
          <a:p>
            <a:pPr algn="just">
              <a:buFontTx/>
              <a:buChar char="-"/>
            </a:pPr>
            <a:r>
              <a:rPr lang="fr-FR" sz="2400" dirty="0"/>
              <a:t>Mais aussi avec SNT et l’enseignement scientifique de 1</a:t>
            </a:r>
            <a:r>
              <a:rPr lang="fr-FR" sz="2400" baseline="30000" dirty="0"/>
              <a:t>ère</a:t>
            </a:r>
            <a:r>
              <a:rPr lang="fr-FR" sz="2400" dirty="0"/>
              <a:t>…</a:t>
            </a:r>
            <a:endParaRPr lang="fr-FR" sz="2400" dirty="0">
              <a:solidFill>
                <a:schemeClr val="tx1"/>
              </a:solidFill>
            </a:endParaRPr>
          </a:p>
        </p:txBody>
      </p:sp>
      <p:sp>
        <p:nvSpPr>
          <p:cNvPr id="4" name="Vague 3">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solidFill>
                  <a:schemeClr val="tx1"/>
                </a:solidFill>
              </a:rPr>
              <a:t>1</a:t>
            </a:r>
            <a:r>
              <a:rPr lang="fr-FR" sz="2000" baseline="30000" dirty="0">
                <a:solidFill>
                  <a:schemeClr val="tx1"/>
                </a:solidFill>
              </a:rPr>
              <a:t>ère</a:t>
            </a:r>
            <a:r>
              <a:rPr lang="fr-FR" sz="2000" dirty="0">
                <a:solidFill>
                  <a:schemeClr val="tx1"/>
                </a:solidFill>
              </a:rPr>
              <a:t> spé SVT</a:t>
            </a:r>
          </a:p>
        </p:txBody>
      </p:sp>
    </p:spTree>
    <p:extLst>
      <p:ext uri="{BB962C8B-B14F-4D97-AF65-F5344CB8AC3E}">
        <p14:creationId xmlns:p14="http://schemas.microsoft.com/office/powerpoint/2010/main" val="39309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B8508B-D914-4847-9B18-8D2D8D9FBD10}"/>
              </a:ext>
            </a:extLst>
          </p:cNvPr>
          <p:cNvSpPr>
            <a:spLocks noGrp="1"/>
          </p:cNvSpPr>
          <p:nvPr>
            <p:ph idx="1"/>
          </p:nvPr>
        </p:nvSpPr>
        <p:spPr>
          <a:xfrm>
            <a:off x="374468" y="1670638"/>
            <a:ext cx="11186161" cy="4495032"/>
          </a:xfrm>
        </p:spPr>
        <p:txBody>
          <a:bodyPr>
            <a:normAutofit/>
          </a:bodyPr>
          <a:lstStyle/>
          <a:p>
            <a:pPr algn="just">
              <a:buFontTx/>
              <a:buChar char="-"/>
            </a:pPr>
            <a:r>
              <a:rPr lang="fr-FR" sz="2400" dirty="0">
                <a:solidFill>
                  <a:schemeClr val="tx1"/>
                </a:solidFill>
              </a:rPr>
              <a:t>Ces concepts, </a:t>
            </a:r>
            <a:r>
              <a:rPr lang="fr-FR" sz="2400" b="1" dirty="0">
                <a:solidFill>
                  <a:schemeClr val="tx1"/>
                </a:solidFill>
              </a:rPr>
              <a:t>très rénovés </a:t>
            </a:r>
            <a:r>
              <a:rPr lang="fr-FR" sz="2400" dirty="0">
                <a:solidFill>
                  <a:schemeClr val="tx1"/>
                </a:solidFill>
              </a:rPr>
              <a:t>et </a:t>
            </a:r>
            <a:r>
              <a:rPr lang="fr-FR" sz="2400" b="1" dirty="0">
                <a:solidFill>
                  <a:schemeClr val="tx1"/>
                </a:solidFill>
              </a:rPr>
              <a:t>utiles</a:t>
            </a:r>
            <a:r>
              <a:rPr lang="fr-FR" sz="2400" dirty="0">
                <a:solidFill>
                  <a:schemeClr val="tx1"/>
                </a:solidFill>
              </a:rPr>
              <a:t> pour mener des recherches entrent en résonnance avec des </a:t>
            </a:r>
            <a:r>
              <a:rPr lang="fr-FR" sz="2400" b="1" dirty="0">
                <a:solidFill>
                  <a:schemeClr val="tx1"/>
                </a:solidFill>
              </a:rPr>
              <a:t>pseudo-thèses</a:t>
            </a:r>
            <a:r>
              <a:rPr lang="fr-FR" sz="2400" dirty="0">
                <a:solidFill>
                  <a:schemeClr val="tx1"/>
                </a:solidFill>
              </a:rPr>
              <a:t> démographiques, sociales, politiques qu’il convient de déconstruire.</a:t>
            </a:r>
          </a:p>
          <a:p>
            <a:pPr marL="0" indent="0" algn="just">
              <a:buNone/>
            </a:pPr>
            <a:endParaRPr lang="fr-FR" sz="2400" dirty="0">
              <a:solidFill>
                <a:schemeClr val="tx1"/>
              </a:solidFill>
            </a:endParaRPr>
          </a:p>
          <a:p>
            <a:pPr algn="just">
              <a:buFontTx/>
              <a:buChar char="-"/>
            </a:pPr>
            <a:r>
              <a:rPr lang="fr-FR" sz="2400" dirty="0">
                <a:solidFill>
                  <a:schemeClr val="tx1"/>
                </a:solidFill>
              </a:rPr>
              <a:t>Cette partie du programme est </a:t>
            </a:r>
            <a:r>
              <a:rPr lang="fr-FR" sz="2400" b="1" dirty="0">
                <a:solidFill>
                  <a:schemeClr val="tx1"/>
                </a:solidFill>
              </a:rPr>
              <a:t>une occasion pour comprendre le détournement de concepts et de faits scientifiques</a:t>
            </a:r>
            <a:r>
              <a:rPr lang="fr-FR" sz="2400" dirty="0">
                <a:solidFill>
                  <a:schemeClr val="tx1"/>
                </a:solidFill>
              </a:rPr>
              <a:t> (EMI) et pour </a:t>
            </a:r>
            <a:r>
              <a:rPr lang="fr-FR" sz="2400" b="1" dirty="0">
                <a:solidFill>
                  <a:schemeClr val="tx1"/>
                </a:solidFill>
              </a:rPr>
              <a:t>transmettre les valeurs de la République </a:t>
            </a:r>
            <a:r>
              <a:rPr lang="fr-FR" sz="2400" dirty="0">
                <a:solidFill>
                  <a:schemeClr val="tx1"/>
                </a:solidFill>
              </a:rPr>
              <a:t>(citoyenneté).</a:t>
            </a:r>
          </a:p>
          <a:p>
            <a:pPr marL="0" indent="0" algn="just">
              <a:buNone/>
            </a:pPr>
            <a:endParaRPr lang="fr-FR" sz="2400" dirty="0">
              <a:solidFill>
                <a:schemeClr val="tx1"/>
              </a:solidFill>
            </a:endParaRPr>
          </a:p>
          <a:p>
            <a:pPr marL="0" indent="0" algn="just">
              <a:buNone/>
            </a:pPr>
            <a:endParaRPr lang="fr-FR" sz="2400" dirty="0">
              <a:solidFill>
                <a:schemeClr val="tx1"/>
              </a:solidFill>
            </a:endParaRPr>
          </a:p>
          <a:p>
            <a:pPr algn="just">
              <a:buFontTx/>
              <a:buChar char="-"/>
            </a:pPr>
            <a:r>
              <a:rPr lang="fr-FR" sz="2400" dirty="0">
                <a:solidFill>
                  <a:schemeClr val="tx1"/>
                </a:solidFill>
              </a:rPr>
              <a:t>La </a:t>
            </a:r>
            <a:r>
              <a:rPr lang="fr-FR" sz="2400" dirty="0" err="1">
                <a:solidFill>
                  <a:schemeClr val="tx1"/>
                </a:solidFill>
              </a:rPr>
              <a:t>métagénomique</a:t>
            </a:r>
            <a:r>
              <a:rPr lang="fr-FR" sz="2400" dirty="0">
                <a:solidFill>
                  <a:schemeClr val="tx1"/>
                </a:solidFill>
              </a:rPr>
              <a:t> pose </a:t>
            </a:r>
            <a:r>
              <a:rPr lang="fr-FR" sz="2400" b="1" dirty="0">
                <a:solidFill>
                  <a:schemeClr val="tx1"/>
                </a:solidFill>
              </a:rPr>
              <a:t>un enjeu stratégique national </a:t>
            </a:r>
            <a:r>
              <a:rPr lang="fr-FR" sz="2400" dirty="0">
                <a:solidFill>
                  <a:schemeClr val="tx1"/>
                </a:solidFill>
              </a:rPr>
              <a:t>et mondial de </a:t>
            </a:r>
            <a:r>
              <a:rPr lang="fr-FR" sz="2400" b="1" dirty="0">
                <a:solidFill>
                  <a:schemeClr val="tx1"/>
                </a:solidFill>
              </a:rPr>
              <a:t>confidentialité des génomes individuels</a:t>
            </a:r>
            <a:r>
              <a:rPr lang="fr-FR" sz="2400" dirty="0">
                <a:solidFill>
                  <a:schemeClr val="tx1"/>
                </a:solidFill>
              </a:rPr>
              <a:t> (cas des banques </a:t>
            </a:r>
            <a:r>
              <a:rPr lang="fr-FR" sz="2400" dirty="0" err="1">
                <a:solidFill>
                  <a:schemeClr val="tx1"/>
                </a:solidFill>
              </a:rPr>
              <a:t>cartogénétiques</a:t>
            </a:r>
            <a:r>
              <a:rPr lang="fr-FR" sz="2400" dirty="0">
                <a:solidFill>
                  <a:schemeClr val="tx1"/>
                </a:solidFill>
              </a:rPr>
              <a:t>).</a:t>
            </a:r>
          </a:p>
        </p:txBody>
      </p:sp>
      <p:sp>
        <p:nvSpPr>
          <p:cNvPr id="6" name="Titre 1">
            <a:extLst>
              <a:ext uri="{FF2B5EF4-FFF2-40B4-BE49-F238E27FC236}">
                <a16:creationId xmlns:a16="http://schemas.microsoft.com/office/drawing/2014/main" id="{4DC616E6-DA59-DB42-AA18-08409FC85ED0}"/>
              </a:ext>
            </a:extLst>
          </p:cNvPr>
          <p:cNvSpPr>
            <a:spLocks noGrp="1"/>
          </p:cNvSpPr>
          <p:nvPr>
            <p:ph type="title"/>
          </p:nvPr>
        </p:nvSpPr>
        <p:spPr>
          <a:xfrm>
            <a:off x="1524000" y="237549"/>
            <a:ext cx="10988040" cy="1303867"/>
          </a:xfrm>
        </p:spPr>
        <p:txBody>
          <a:bodyPr>
            <a:normAutofit/>
          </a:bodyPr>
          <a:lstStyle/>
          <a:p>
            <a:r>
              <a:rPr lang="fr-FR" dirty="0"/>
              <a:t>Enjeux éducatifs et points de vigilance</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solidFill>
                  <a:schemeClr val="tx1"/>
                </a:solidFill>
              </a:rPr>
              <a:t>1</a:t>
            </a:r>
            <a:r>
              <a:rPr lang="fr-FR" sz="2000" baseline="30000" dirty="0">
                <a:solidFill>
                  <a:schemeClr val="tx1"/>
                </a:solidFill>
              </a:rPr>
              <a:t>ère</a:t>
            </a:r>
            <a:r>
              <a:rPr lang="fr-FR" sz="2000" dirty="0">
                <a:solidFill>
                  <a:schemeClr val="tx1"/>
                </a:solidFill>
              </a:rPr>
              <a:t> spé SVT</a:t>
            </a:r>
          </a:p>
        </p:txBody>
      </p:sp>
    </p:spTree>
    <p:extLst>
      <p:ext uri="{BB962C8B-B14F-4D97-AF65-F5344CB8AC3E}">
        <p14:creationId xmlns:p14="http://schemas.microsoft.com/office/powerpoint/2010/main" val="31050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4823" y="169182"/>
            <a:ext cx="8688977" cy="1325563"/>
          </a:xfrm>
        </p:spPr>
        <p:txBody>
          <a:bodyPr/>
          <a:lstStyle/>
          <a:p>
            <a:r>
              <a:rPr lang="fr-FR" dirty="0"/>
              <a:t>Ressources: </a:t>
            </a:r>
          </a:p>
        </p:txBody>
      </p:sp>
      <p:sp>
        <p:nvSpPr>
          <p:cNvPr id="3" name="Espace réservé du contenu 2"/>
          <p:cNvSpPr>
            <a:spLocks noGrp="1"/>
          </p:cNvSpPr>
          <p:nvPr>
            <p:ph idx="1"/>
          </p:nvPr>
        </p:nvSpPr>
        <p:spPr>
          <a:xfrm>
            <a:off x="646712" y="1394550"/>
            <a:ext cx="10515600" cy="4901747"/>
          </a:xfrm>
        </p:spPr>
        <p:txBody>
          <a:bodyPr>
            <a:normAutofit fontScale="77500" lnSpcReduction="20000"/>
          </a:bodyPr>
          <a:lstStyle/>
          <a:p>
            <a:pPr marL="0" indent="0">
              <a:buNone/>
            </a:pPr>
            <a:r>
              <a:rPr lang="fr-FR" dirty="0"/>
              <a:t>Articles Pour la science :</a:t>
            </a:r>
          </a:p>
          <a:p>
            <a:pPr marL="0" indent="0">
              <a:buNone/>
            </a:pPr>
            <a:r>
              <a:rPr lang="fr-FR" dirty="0"/>
              <a:t>- octobre 2018: </a:t>
            </a:r>
            <a:r>
              <a:rPr lang="fr-FR" dirty="0">
                <a:hlinkClick r:id="rId2"/>
              </a:rPr>
              <a:t>https://www.pourlascience.fr/sd/paleontologie-humaine/les-neandertaliens-et-les-denisoviens-ont-eu-des-enfants-14864.php</a:t>
            </a:r>
            <a:endParaRPr lang="fr-FR" dirty="0"/>
          </a:p>
          <a:p>
            <a:pPr>
              <a:buFontTx/>
              <a:buChar char="-"/>
            </a:pPr>
            <a:r>
              <a:rPr lang="fr-FR" dirty="0"/>
              <a:t>Février 2019 : </a:t>
            </a:r>
            <a:r>
              <a:rPr lang="fr-FR" dirty="0">
                <a:hlinkClick r:id="rId3"/>
              </a:rPr>
              <a:t>https://www.pourlascience.fr/sd/paleontologie/faire-parler-les-vieux-debris-16344.php</a:t>
            </a:r>
            <a:endParaRPr lang="fr-FR" dirty="0"/>
          </a:p>
          <a:p>
            <a:pPr marL="0" indent="0">
              <a:buNone/>
            </a:pPr>
            <a:endParaRPr lang="fr-FR" dirty="0"/>
          </a:p>
          <a:p>
            <a:pPr marL="0" indent="0">
              <a:buNone/>
            </a:pPr>
            <a:r>
              <a:rPr lang="fr-FR" dirty="0"/>
              <a:t>Par </a:t>
            </a:r>
            <a:r>
              <a:rPr lang="fr-FR" dirty="0" err="1"/>
              <a:t>Svante</a:t>
            </a:r>
            <a:r>
              <a:rPr lang="fr-FR" dirty="0"/>
              <a:t> </a:t>
            </a:r>
            <a:r>
              <a:rPr lang="fr-FR" dirty="0" err="1"/>
              <a:t>Pääbo</a:t>
            </a:r>
            <a:r>
              <a:rPr lang="fr-FR" dirty="0"/>
              <a:t>, </a:t>
            </a:r>
            <a:r>
              <a:rPr lang="fr-FR" i="1" dirty="0" err="1"/>
              <a:t>from</a:t>
            </a:r>
            <a:r>
              <a:rPr lang="fr-FR" i="1" dirty="0"/>
              <a:t> Max Planck Institut for </a:t>
            </a:r>
            <a:r>
              <a:rPr lang="fr-FR" i="1" dirty="0" err="1"/>
              <a:t>Evolutionary</a:t>
            </a:r>
            <a:r>
              <a:rPr lang="fr-FR" i="1" dirty="0"/>
              <a:t> </a:t>
            </a:r>
            <a:r>
              <a:rPr lang="fr-FR" i="1" dirty="0" err="1"/>
              <a:t>Anthropology</a:t>
            </a:r>
            <a:endParaRPr lang="fr-FR" sz="2400" dirty="0"/>
          </a:p>
          <a:p>
            <a:pPr marL="0" lvl="0" indent="0">
              <a:buNone/>
            </a:pPr>
            <a:r>
              <a:rPr lang="fr-FR" dirty="0"/>
              <a:t>- Biographie </a:t>
            </a:r>
            <a:r>
              <a:rPr lang="fr-FR" sz="1800" dirty="0"/>
              <a:t>(en 2 minutes sur France Inter) :</a:t>
            </a:r>
            <a:r>
              <a:rPr lang="fr-FR" dirty="0"/>
              <a:t> </a:t>
            </a:r>
            <a:r>
              <a:rPr lang="fr-FR" u="sng" dirty="0">
                <a:hlinkClick r:id="rId4"/>
              </a:rPr>
              <a:t>https://www.franceinter.fr/emissions/l-edito-carre/l-edito-carre-27-septembre-2018</a:t>
            </a:r>
            <a:r>
              <a:rPr lang="fr-FR" dirty="0"/>
              <a:t> </a:t>
            </a:r>
          </a:p>
          <a:p>
            <a:pPr lvl="0">
              <a:buFontTx/>
              <a:buChar char="-"/>
            </a:pPr>
            <a:r>
              <a:rPr lang="fr-FR" dirty="0"/>
              <a:t>Extrait d’une conférence </a:t>
            </a:r>
            <a:r>
              <a:rPr lang="fr-FR" sz="1800" dirty="0"/>
              <a:t>(sous titrée en français - 15 minutes) </a:t>
            </a:r>
            <a:r>
              <a:rPr lang="fr-FR" dirty="0"/>
              <a:t>: </a:t>
            </a:r>
            <a:r>
              <a:rPr lang="fr-FR" u="sng" dirty="0">
                <a:hlinkClick r:id="rId5"/>
              </a:rPr>
              <a:t>‘‘les traces du Neandertal qui est en nous’’</a:t>
            </a:r>
            <a:r>
              <a:rPr lang="fr-FR" dirty="0"/>
              <a:t> </a:t>
            </a:r>
            <a:r>
              <a:rPr lang="fr-FR" u="sng" dirty="0">
                <a:hlinkClick r:id="rId6"/>
              </a:rPr>
              <a:t>https://www.ted.com/talks/svante_paeaebo_dna_clues_to_our_inner_neanderthal?language=fr</a:t>
            </a:r>
            <a:r>
              <a:rPr lang="fr-FR" dirty="0"/>
              <a:t> </a:t>
            </a:r>
            <a:r>
              <a:rPr lang="fr-FR" sz="2000" dirty="0"/>
              <a:t>(ou la conférence de 45 minutes, </a:t>
            </a:r>
            <a:r>
              <a:rPr lang="fr-FR" sz="2000" i="1" dirty="0"/>
              <a:t>in </a:t>
            </a:r>
            <a:r>
              <a:rPr lang="fr-FR" sz="2000" i="1" dirty="0" err="1"/>
              <a:t>english</a:t>
            </a:r>
            <a:r>
              <a:rPr lang="fr-FR" sz="2000" dirty="0"/>
              <a:t> : </a:t>
            </a:r>
            <a:r>
              <a:rPr lang="fr-FR" sz="2000" u="sng" dirty="0">
                <a:hlinkClick r:id="rId7"/>
              </a:rPr>
              <a:t>‘‘</a:t>
            </a:r>
            <a:r>
              <a:rPr lang="en-US" sz="2000" u="sng" dirty="0">
                <a:hlinkClick r:id="rId7"/>
              </a:rPr>
              <a:t>Neanderthal Man: In Search of Lost Genomes’’</a:t>
            </a:r>
            <a:r>
              <a:rPr lang="en-US" sz="2000" dirty="0"/>
              <a:t>  </a:t>
            </a:r>
            <a:r>
              <a:rPr lang="en-US" sz="2000" u="sng" dirty="0">
                <a:hlinkClick r:id="rId8"/>
              </a:rPr>
              <a:t>https://www.youtube.com/watch?v=JcyGIwJXGLw</a:t>
            </a:r>
            <a:r>
              <a:rPr lang="en-US" sz="2000" u="sng" dirty="0"/>
              <a:t> )</a:t>
            </a:r>
          </a:p>
          <a:p>
            <a:pPr lvl="0">
              <a:buFontTx/>
              <a:buChar char="-"/>
            </a:pPr>
            <a:r>
              <a:rPr lang="en-US" dirty="0"/>
              <a:t>Livre de </a:t>
            </a:r>
            <a:r>
              <a:rPr lang="en-US" dirty="0" err="1"/>
              <a:t>poche</a:t>
            </a:r>
            <a:r>
              <a:rPr lang="en-US" dirty="0"/>
              <a:t> </a:t>
            </a:r>
            <a:r>
              <a:rPr lang="en-US" dirty="0" err="1"/>
              <a:t>ou</a:t>
            </a:r>
            <a:r>
              <a:rPr lang="en-US" dirty="0"/>
              <a:t> </a:t>
            </a:r>
            <a:r>
              <a:rPr lang="en-US" dirty="0" err="1"/>
              <a:t>numérique</a:t>
            </a:r>
            <a:r>
              <a:rPr lang="en-US" dirty="0"/>
              <a:t> : </a:t>
            </a:r>
            <a:r>
              <a:rPr lang="fr-FR" dirty="0" err="1"/>
              <a:t>Néandertal</a:t>
            </a:r>
            <a:r>
              <a:rPr lang="fr-FR" dirty="0"/>
              <a:t> : A la recherche des génomes perdus » (Babel essais) </a:t>
            </a:r>
          </a:p>
        </p:txBody>
      </p:sp>
      <p:sp>
        <p:nvSpPr>
          <p:cNvPr id="5" name="Vague 4">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95662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tx1"/>
                </a:solidFill>
              </a:rPr>
              <a:t>La Terre, la vie et l’évolution du vivant</a:t>
            </a:r>
            <a:br>
              <a:rPr lang="fr-FR" dirty="0">
                <a:solidFill>
                  <a:schemeClr val="tx1"/>
                </a:solidFill>
              </a:rPr>
            </a:br>
            <a:endParaRPr lang="fr-FR" dirty="0"/>
          </a:p>
        </p:txBody>
      </p:sp>
      <p:sp>
        <p:nvSpPr>
          <p:cNvPr id="3" name="Espace réservé du contenu 2"/>
          <p:cNvSpPr>
            <a:spLocks noGrp="1"/>
          </p:cNvSpPr>
          <p:nvPr>
            <p:ph idx="1"/>
          </p:nvPr>
        </p:nvSpPr>
        <p:spPr/>
        <p:txBody>
          <a:bodyPr/>
          <a:lstStyle/>
          <a:p>
            <a:pPr marL="0" indent="0">
              <a:buNone/>
            </a:pPr>
            <a:r>
              <a:rPr lang="fr-FR" b="1" dirty="0"/>
              <a:t>La dynamique interne de la Terre                                       </a:t>
            </a:r>
            <a:r>
              <a:rPr lang="fr-FR" i="1" dirty="0"/>
              <a:t>(mini 6 sem.)</a:t>
            </a:r>
          </a:p>
          <a:p>
            <a:r>
              <a:rPr lang="fr-FR" dirty="0"/>
              <a:t>La structure du globe terrestre : </a:t>
            </a:r>
            <a:r>
              <a:rPr lang="fr-FR" i="1" dirty="0"/>
              <a:t>Des contrastes entre les continents et les océans , L’apport des études sismologiques et thermiques à la connaissance du globe terrestre </a:t>
            </a:r>
          </a:p>
          <a:p>
            <a:r>
              <a:rPr lang="fr-FR" dirty="0"/>
              <a:t>La dynamique de la lithosphère : </a:t>
            </a:r>
            <a:r>
              <a:rPr lang="fr-FR" i="1" dirty="0"/>
              <a:t>La caractérisation de la mobilité horizontale , La dynamique des zones de divergence , La dynamique des zones de convergence (subduction et collision)</a:t>
            </a:r>
          </a:p>
          <a:p>
            <a:pPr marL="0" indent="0">
              <a:buNone/>
            </a:pPr>
            <a:endParaRPr lang="fr-FR" dirty="0"/>
          </a:p>
          <a:p>
            <a:pPr marL="0" indent="0">
              <a:buNone/>
            </a:pPr>
            <a:r>
              <a:rPr lang="fr-FR" i="1" dirty="0"/>
              <a:t>Notions classiques – approche renouvelée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216303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3251" y="947013"/>
            <a:ext cx="11493137" cy="6103529"/>
          </a:xfrm>
        </p:spPr>
        <p:txBody>
          <a:bodyPr>
            <a:normAutofit/>
          </a:bodyPr>
          <a:lstStyle/>
          <a:p>
            <a:r>
              <a:rPr lang="fr-FR" sz="2400" b="1" i="1" dirty="0"/>
              <a:t>Notions fondamentales </a:t>
            </a:r>
            <a:r>
              <a:rPr lang="fr-FR" sz="2400" i="1" dirty="0"/>
              <a:t>: </a:t>
            </a:r>
            <a:r>
              <a:rPr lang="fr-FR" sz="2400" dirty="0"/>
              <a:t>morphologie d’une dorsale et d’une zone de subduction, failles normales et inverses, remontée asthénosphérique, magmatisme et roches associées, hydrothermalisme, augmentation de densité, panneau plongeant, fusion partielle, déformation, plis, chevauchement. </a:t>
            </a:r>
          </a:p>
          <a:p>
            <a:r>
              <a:rPr lang="fr-FR" sz="2400" b="1" i="1" dirty="0"/>
              <a:t>Objectifs : </a:t>
            </a:r>
            <a:r>
              <a:rPr lang="fr-FR" sz="2400" dirty="0"/>
              <a:t>dans un premier temps, </a:t>
            </a:r>
            <a:r>
              <a:rPr lang="fr-FR" sz="2400" dirty="0">
                <a:solidFill>
                  <a:srgbClr val="FF0000"/>
                </a:solidFill>
              </a:rPr>
              <a:t>les élèves remobilisent leurs acquis du collège</a:t>
            </a:r>
            <a:r>
              <a:rPr lang="fr-FR" sz="2400" dirty="0"/>
              <a:t> pour préciser et quantifier les mouvements des plaques lithosphériques en croisant différentes méthodes. Ainsi, ils appréhendent mieux les </a:t>
            </a:r>
            <a:r>
              <a:rPr lang="fr-FR" sz="2400" dirty="0">
                <a:solidFill>
                  <a:schemeClr val="accent1">
                    <a:lumMod val="75000"/>
                  </a:schemeClr>
                </a:solidFill>
              </a:rPr>
              <a:t>ordres de grandeurs (vitesse) </a:t>
            </a:r>
            <a:r>
              <a:rPr lang="fr-FR" sz="2400" dirty="0"/>
              <a:t>de la dynamique lithosphérique. Ensuite, s’appuyant sur différents </a:t>
            </a:r>
            <a:r>
              <a:rPr lang="fr-FR" sz="2400" dirty="0">
                <a:solidFill>
                  <a:schemeClr val="accent1">
                    <a:lumMod val="75000"/>
                  </a:schemeClr>
                </a:solidFill>
              </a:rPr>
              <a:t>faits géologiques</a:t>
            </a:r>
            <a:r>
              <a:rPr lang="fr-FR" sz="2400" dirty="0"/>
              <a:t>, ils découvrent les principaux phénomènes de la dynamique terrestre. Pour l'étude de marqueurs de la collision, des exemples pourront être pris dans toute chaîne active ou récente (Alpes, Pyrénées et Himalaya). Dans cette partie, les élèves trouvent aussi une explication à la formation des types de roches qu’ils ont identifiés dans la première partie. </a:t>
            </a:r>
          </a:p>
          <a:p>
            <a:r>
              <a:rPr lang="fr-FR" sz="2000" b="1" i="1" dirty="0"/>
              <a:t>Précisions : </a:t>
            </a:r>
            <a:r>
              <a:rPr lang="fr-FR" sz="2000" dirty="0"/>
              <a:t>on n’attend ni une interprétation des inversions magnétiques, ni une étude exhaustive des roches de zones de subduction.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25952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Cycle 4 : </a:t>
            </a:r>
            <a:r>
              <a:rPr lang="fr-FR" b="1" dirty="0"/>
              <a:t>Compétence(s) du programme </a:t>
            </a:r>
            <a:r>
              <a:rPr lang="fr-FR" sz="3600" dirty="0"/>
              <a:t>et idées-clés</a:t>
            </a:r>
          </a:p>
        </p:txBody>
      </p:sp>
      <p:sp>
        <p:nvSpPr>
          <p:cNvPr id="3" name="Espace réservé du contenu 2"/>
          <p:cNvSpPr>
            <a:spLocks noGrp="1"/>
          </p:cNvSpPr>
          <p:nvPr>
            <p:ph idx="1"/>
          </p:nvPr>
        </p:nvSpPr>
        <p:spPr>
          <a:xfrm>
            <a:off x="838200" y="1690688"/>
            <a:ext cx="10515600" cy="5167312"/>
          </a:xfrm>
        </p:spPr>
        <p:txBody>
          <a:bodyPr>
            <a:normAutofit fontScale="70000" lnSpcReduction="20000"/>
          </a:bodyPr>
          <a:lstStyle/>
          <a:p>
            <a:pPr marL="0" indent="0">
              <a:buNone/>
            </a:pPr>
            <a:r>
              <a:rPr lang="fr-FR" sz="4000" b="1" dirty="0"/>
              <a:t>Expliquer quelques phénomènes géologiques à partir du contexte géodynamique global.</a:t>
            </a:r>
          </a:p>
          <a:p>
            <a:r>
              <a:rPr lang="fr-FR" sz="3200" dirty="0"/>
              <a:t>Mettre en relation les mouvements des plaques de lithosphère sur l’asthénosphère, également solide mais moins rigide avec séismes et éruptions volcaniques.</a:t>
            </a:r>
          </a:p>
          <a:p>
            <a:r>
              <a:rPr lang="fr-FR" sz="3200" dirty="0"/>
              <a:t>Associer faille, séisme et mouvements de blocs rocheux et expliquer qu’ils témoignent de l’accumulation de tensions liées au mouvement des plaques lithosphériques.</a:t>
            </a:r>
          </a:p>
          <a:p>
            <a:r>
              <a:rPr lang="fr-FR" sz="3200" dirty="0"/>
              <a:t>Associer le volcanisme, essentiellement explosif, aux zones de convergence lithosphérique (fosses océaniques) et le volcanisme, essentiellement effusif, aux zones de divergence (dorsales océaniques).</a:t>
            </a:r>
          </a:p>
          <a:p>
            <a:r>
              <a:rPr lang="fr-FR" sz="3200" dirty="0"/>
              <a:t>Relier la tectonique des plaques à la dissipation de l’énergie thermique d’origine interne.</a:t>
            </a:r>
          </a:p>
          <a:p>
            <a:endParaRPr lang="fr-FR" dirty="0"/>
          </a:p>
          <a:p>
            <a:pPr marL="0" indent="0">
              <a:buNone/>
            </a:pPr>
            <a:r>
              <a:rPr lang="fr-FR" sz="4500" b="1" dirty="0"/>
              <a:t>Relier les connaissances scientifiques sur les risques naturels (ex. : séismes</a:t>
            </a:r>
            <a:r>
              <a:rPr lang="fr-FR" sz="3600" dirty="0"/>
              <a:t>, </a:t>
            </a:r>
            <a:r>
              <a:rPr lang="fr-FR" sz="3400" dirty="0"/>
              <a:t>cyclones, inondations) ainsi que ceux liés aux activités humaines (pollution de l’air et des mers, réchauffement climatique, etc.) aux mesures de prévention (quand c’est possible), de protection, d’adaptation, ou d’atténuation.</a:t>
            </a:r>
          </a:p>
        </p:txBody>
      </p:sp>
    </p:spTree>
    <p:extLst>
      <p:ext uri="{BB962C8B-B14F-4D97-AF65-F5344CB8AC3E}">
        <p14:creationId xmlns:p14="http://schemas.microsoft.com/office/powerpoint/2010/main" val="418872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688758"/>
          </a:xfrm>
        </p:spPr>
        <p:txBody>
          <a:bodyPr>
            <a:normAutofit fontScale="90000"/>
          </a:bodyPr>
          <a:lstStyle/>
          <a:p>
            <a:pPr algn="ctr"/>
            <a:r>
              <a:rPr lang="fr-FR"/>
              <a:t>Enjeux contemporains de la planète</a:t>
            </a:r>
          </a:p>
        </p:txBody>
      </p:sp>
      <p:sp>
        <p:nvSpPr>
          <p:cNvPr id="10" name="ZoneTexte 9">
            <a:extLst>
              <a:ext uri="{FF2B5EF4-FFF2-40B4-BE49-F238E27FC236}">
                <a16:creationId xmlns:a16="http://schemas.microsoft.com/office/drawing/2014/main" id="{A80800CC-D5B2-4E60-81BA-4578C516FB9B}"/>
              </a:ext>
            </a:extLst>
          </p:cNvPr>
          <p:cNvSpPr txBox="1"/>
          <p:nvPr/>
        </p:nvSpPr>
        <p:spPr>
          <a:xfrm>
            <a:off x="1093825" y="2933933"/>
            <a:ext cx="10065309" cy="2062103"/>
          </a:xfrm>
          <a:prstGeom prst="rect">
            <a:avLst/>
          </a:prstGeom>
          <a:noFill/>
          <a:ln>
            <a:solidFill>
              <a:schemeClr val="bg1"/>
            </a:solidFill>
          </a:ln>
        </p:spPr>
        <p:txBody>
          <a:bodyPr wrap="square" rtlCol="0">
            <a:spAutoFit/>
          </a:bodyPr>
          <a:lstStyle/>
          <a:p>
            <a:pPr algn="ctr"/>
            <a:r>
              <a:rPr lang="fr-FR" sz="4400" b="1" dirty="0"/>
              <a:t>Écosystèmes et services environnementaux</a:t>
            </a:r>
          </a:p>
          <a:p>
            <a:pPr algn="r"/>
            <a:r>
              <a:rPr lang="fr-FR" sz="2000" dirty="0"/>
              <a:t>(mini 4 sem.)</a:t>
            </a:r>
          </a:p>
          <a:p>
            <a:pPr algn="just"/>
            <a:endParaRPr lang="fr-FR" sz="2000"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629041" y="694522"/>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5711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5761" y="222069"/>
            <a:ext cx="11312434" cy="2351314"/>
          </a:xfrm>
        </p:spPr>
        <p:txBody>
          <a:bodyPr/>
          <a:lstStyle/>
          <a:p>
            <a:pPr algn="ctr"/>
            <a:r>
              <a:rPr lang="fr-FR" dirty="0"/>
              <a:t>Trois objectifs majeurs : </a:t>
            </a:r>
            <a:br>
              <a:rPr lang="fr-FR" dirty="0"/>
            </a:br>
            <a:endParaRPr lang="fr-FR" dirty="0"/>
          </a:p>
        </p:txBody>
      </p:sp>
      <p:sp>
        <p:nvSpPr>
          <p:cNvPr id="3" name="Sous-titre 2"/>
          <p:cNvSpPr>
            <a:spLocks noGrp="1"/>
          </p:cNvSpPr>
          <p:nvPr>
            <p:ph type="subTitle" idx="1"/>
          </p:nvPr>
        </p:nvSpPr>
        <p:spPr>
          <a:xfrm>
            <a:off x="470263" y="2024743"/>
            <a:ext cx="11510066" cy="4519747"/>
          </a:xfrm>
        </p:spPr>
        <p:txBody>
          <a:bodyPr>
            <a:normAutofit/>
          </a:bodyPr>
          <a:lstStyle/>
          <a:p>
            <a:r>
              <a:rPr lang="fr-FR" dirty="0"/>
              <a:t>- </a:t>
            </a:r>
            <a:r>
              <a:rPr lang="fr-FR" b="1" dirty="0"/>
              <a:t>renforcer la maîtrise de connaissances validées scientifiquement et de modes de raisonnement </a:t>
            </a:r>
            <a:r>
              <a:rPr lang="fr-FR" dirty="0"/>
              <a:t>propres aux sciences et, plus généralement, assurer l’acquisition d’une culture scientifique assise sur les concepts fondamentaux de la biologie et de la géologie ; </a:t>
            </a:r>
          </a:p>
          <a:p>
            <a:r>
              <a:rPr lang="fr-FR" dirty="0"/>
              <a:t>- </a:t>
            </a:r>
            <a:r>
              <a:rPr lang="fr-FR" b="1" dirty="0"/>
              <a:t>participer à la formation de l’esprit critique et à l’éducation civique </a:t>
            </a:r>
            <a:r>
              <a:rPr lang="fr-FR" dirty="0"/>
              <a:t>en appréhendant le monde actuel et son évolution dans une perspective scientifique ; </a:t>
            </a:r>
          </a:p>
          <a:p>
            <a:r>
              <a:rPr lang="fr-FR" dirty="0"/>
              <a:t>- préparer les élèves qui choisiront une formation scientifique à une </a:t>
            </a:r>
            <a:r>
              <a:rPr lang="fr-FR" b="1" dirty="0"/>
              <a:t>poursuite d’études dans l’enseignement supérieur </a:t>
            </a:r>
            <a:r>
              <a:rPr lang="fr-FR" dirty="0"/>
              <a:t>et, au-delà, aux </a:t>
            </a:r>
            <a:r>
              <a:rPr lang="fr-FR" b="1" dirty="0"/>
              <a:t>métiers</a:t>
            </a:r>
            <a:r>
              <a:rPr lang="fr-FR" dirty="0"/>
              <a:t> auxquels elle conduit.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52933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33947" y="1066383"/>
            <a:ext cx="5719643" cy="461665"/>
          </a:xfrm>
          <a:prstGeom prst="rect">
            <a:avLst/>
          </a:prstGeom>
          <a:noFill/>
          <a:ln w="38100">
            <a:solidFill>
              <a:schemeClr val="accent6">
                <a:lumMod val="50000"/>
              </a:schemeClr>
            </a:solidFill>
          </a:ln>
        </p:spPr>
        <p:txBody>
          <a:bodyPr wrap="none" rtlCol="0">
            <a:spAutoFit/>
          </a:bodyPr>
          <a:lstStyle/>
          <a:p>
            <a:r>
              <a:rPr lang="fr-FR" sz="2400" b="1" dirty="0"/>
              <a:t>Ecosystèmes et services environnementaux</a:t>
            </a:r>
          </a:p>
        </p:txBody>
      </p:sp>
      <p:sp>
        <p:nvSpPr>
          <p:cNvPr id="4" name="ZoneTexte 3"/>
          <p:cNvSpPr txBox="1"/>
          <p:nvPr/>
        </p:nvSpPr>
        <p:spPr>
          <a:xfrm>
            <a:off x="1524001" y="2420887"/>
            <a:ext cx="3193718" cy="1631216"/>
          </a:xfrm>
          <a:prstGeom prst="rect">
            <a:avLst/>
          </a:prstGeom>
          <a:noFill/>
          <a:ln w="25400">
            <a:solidFill>
              <a:srgbClr val="0000FF"/>
            </a:solidFill>
          </a:ln>
        </p:spPr>
        <p:txBody>
          <a:bodyPr wrap="square" rtlCol="0">
            <a:spAutoFit/>
          </a:bodyPr>
          <a:lstStyle/>
          <a:p>
            <a:r>
              <a:rPr lang="fr-FR" sz="2000" b="1" dirty="0"/>
              <a:t>Un enjeu de connaissance : écosystème – description, mécanismes fonctionnels, dynamique spatio-temporelle.</a:t>
            </a:r>
          </a:p>
        </p:txBody>
      </p:sp>
      <p:sp>
        <p:nvSpPr>
          <p:cNvPr id="5" name="ZoneTexte 4"/>
          <p:cNvSpPr txBox="1"/>
          <p:nvPr/>
        </p:nvSpPr>
        <p:spPr>
          <a:xfrm>
            <a:off x="4943872" y="2420887"/>
            <a:ext cx="2699792" cy="1938992"/>
          </a:xfrm>
          <a:prstGeom prst="rect">
            <a:avLst/>
          </a:prstGeom>
          <a:noFill/>
          <a:ln w="25400">
            <a:solidFill>
              <a:srgbClr val="0000FF"/>
            </a:solidFill>
          </a:ln>
        </p:spPr>
        <p:txBody>
          <a:bodyPr wrap="square" rtlCol="0">
            <a:spAutoFit/>
          </a:bodyPr>
          <a:lstStyle/>
          <a:p>
            <a:r>
              <a:rPr lang="fr-FR" sz="2000" b="1" dirty="0"/>
              <a:t>Un enjeu de capacité : la démarche scientifique pour comprendre les changements actuels et proposer des solutions.</a:t>
            </a:r>
          </a:p>
        </p:txBody>
      </p:sp>
      <p:sp>
        <p:nvSpPr>
          <p:cNvPr id="6" name="ZoneTexte 5"/>
          <p:cNvSpPr txBox="1"/>
          <p:nvPr/>
        </p:nvSpPr>
        <p:spPr>
          <a:xfrm>
            <a:off x="7896200" y="2420887"/>
            <a:ext cx="2628800" cy="1938992"/>
          </a:xfrm>
          <a:prstGeom prst="rect">
            <a:avLst/>
          </a:prstGeom>
          <a:noFill/>
          <a:ln w="25400">
            <a:solidFill>
              <a:srgbClr val="0000FF"/>
            </a:solidFill>
          </a:ln>
        </p:spPr>
        <p:txBody>
          <a:bodyPr wrap="square" rtlCol="0">
            <a:spAutoFit/>
          </a:bodyPr>
          <a:lstStyle/>
          <a:p>
            <a:r>
              <a:rPr lang="fr-FR" sz="2000" b="1" dirty="0"/>
              <a:t>Un enjeu d’attitude : l’humain, une composante des écosystèmes, en interdépendance avec l’environnement.</a:t>
            </a:r>
          </a:p>
        </p:txBody>
      </p:sp>
      <p:cxnSp>
        <p:nvCxnSpPr>
          <p:cNvPr id="8" name="Connecteur droit avec flèche 7"/>
          <p:cNvCxnSpPr/>
          <p:nvPr/>
        </p:nvCxnSpPr>
        <p:spPr>
          <a:xfrm flipH="1">
            <a:off x="4295800" y="1772816"/>
            <a:ext cx="792088" cy="504056"/>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6168009" y="1739846"/>
            <a:ext cx="16055" cy="52525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643664" y="1730424"/>
            <a:ext cx="900608" cy="53467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480567" y="1620866"/>
            <a:ext cx="3269293" cy="584775"/>
          </a:xfrm>
          <a:prstGeom prst="rect">
            <a:avLst/>
          </a:prstGeom>
          <a:noFill/>
        </p:spPr>
        <p:txBody>
          <a:bodyPr wrap="none" rtlCol="0">
            <a:spAutoFit/>
          </a:bodyPr>
          <a:lstStyle/>
          <a:p>
            <a:r>
              <a:rPr lang="fr-FR" sz="3200" dirty="0">
                <a:solidFill>
                  <a:srgbClr val="FF0000"/>
                </a:solidFill>
              </a:rPr>
              <a:t>Suggestion : forêts</a:t>
            </a:r>
          </a:p>
        </p:txBody>
      </p:sp>
      <p:sp>
        <p:nvSpPr>
          <p:cNvPr id="15" name="Vague 14">
            <a:extLst>
              <a:ext uri="{FF2B5EF4-FFF2-40B4-BE49-F238E27FC236}">
                <a16:creationId xmlns:a16="http://schemas.microsoft.com/office/drawing/2014/main" id="{374E6077-17AF-447C-AC18-E172E6A85FDE}"/>
              </a:ext>
            </a:extLst>
          </p:cNvPr>
          <p:cNvSpPr/>
          <p:nvPr/>
        </p:nvSpPr>
        <p:spPr>
          <a:xfrm rot="20691291">
            <a:off x="99454" y="516013"/>
            <a:ext cx="1325092" cy="937482"/>
          </a:xfrm>
          <a:prstGeom prst="wave">
            <a:avLst>
              <a:gd name="adj1" fmla="val 12500"/>
              <a:gd name="adj2" fmla="val 1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62457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64623" y="86459"/>
            <a:ext cx="10058400" cy="856991"/>
          </a:xfrm>
        </p:spPr>
        <p:txBody>
          <a:bodyPr>
            <a:normAutofit fontScale="90000"/>
          </a:bodyPr>
          <a:lstStyle/>
          <a:p>
            <a:pPr algn="ctr"/>
            <a:r>
              <a:rPr lang="fr-FR" dirty="0"/>
              <a:t>Enjeux contemporains de la planète</a:t>
            </a:r>
            <a:br>
              <a:rPr lang="fr-FR" dirty="0"/>
            </a:br>
            <a:r>
              <a:rPr lang="fr-FR" sz="3200" cap="small" dirty="0"/>
              <a:t>Écosystèmes et services environnementaux </a:t>
            </a:r>
            <a:endParaRPr lang="fr-FR" cap="small"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162136" y="172206"/>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
        <p:nvSpPr>
          <p:cNvPr id="6" name="ZoneTexte 5">
            <a:extLst>
              <a:ext uri="{FF2B5EF4-FFF2-40B4-BE49-F238E27FC236}">
                <a16:creationId xmlns:a16="http://schemas.microsoft.com/office/drawing/2014/main" id="{9FDB5B32-DB16-4373-BBD4-6942280CCAB5}"/>
              </a:ext>
            </a:extLst>
          </p:cNvPr>
          <p:cNvSpPr txBox="1"/>
          <p:nvPr/>
        </p:nvSpPr>
        <p:spPr>
          <a:xfrm>
            <a:off x="313508" y="1069181"/>
            <a:ext cx="11756571" cy="1200329"/>
          </a:xfrm>
          <a:prstGeom prst="rect">
            <a:avLst/>
          </a:prstGeom>
          <a:noFill/>
        </p:spPr>
        <p:txBody>
          <a:bodyPr wrap="square" rtlCol="0">
            <a:spAutoFit/>
          </a:bodyPr>
          <a:lstStyle/>
          <a:p>
            <a:pPr marL="342900" indent="-342900">
              <a:buFont typeface="Wingdings" panose="05000000000000000000" pitchFamily="2" charset="2"/>
              <a:buChar char="à"/>
            </a:pPr>
            <a:r>
              <a:rPr lang="fr-FR" sz="2400" b="1" dirty="0"/>
              <a:t>Des acquis de cycle 4 et de 2de à mobiliser </a:t>
            </a:r>
            <a:r>
              <a:rPr lang="fr-FR" sz="2400" dirty="0"/>
              <a:t>(biodiversité, réseaux, dynamique des réseaux, approche systémique, …)</a:t>
            </a:r>
          </a:p>
          <a:p>
            <a:pPr marL="1257300" lvl="2" indent="-342900" algn="just">
              <a:buFont typeface="Wingdings" panose="05000000000000000000" pitchFamily="2" charset="2"/>
              <a:buChar char="à"/>
            </a:pPr>
            <a:r>
              <a:rPr lang="fr-FR" sz="2400" i="1" dirty="0">
                <a:solidFill>
                  <a:srgbClr val="FF0000"/>
                </a:solidFill>
                <a:sym typeface="Wingdings" panose="05000000000000000000" pitchFamily="2" charset="2"/>
              </a:rPr>
              <a:t>Préparer les élèves à une complexification des organisations dynamiques étudiées</a:t>
            </a:r>
          </a:p>
        </p:txBody>
      </p:sp>
      <p:sp>
        <p:nvSpPr>
          <p:cNvPr id="7" name="ZoneTexte 6">
            <a:extLst>
              <a:ext uri="{FF2B5EF4-FFF2-40B4-BE49-F238E27FC236}">
                <a16:creationId xmlns:a16="http://schemas.microsoft.com/office/drawing/2014/main" id="{96B7E290-1300-4B11-BDFD-C608FBD1922E}"/>
              </a:ext>
            </a:extLst>
          </p:cNvPr>
          <p:cNvSpPr txBox="1"/>
          <p:nvPr/>
        </p:nvSpPr>
        <p:spPr>
          <a:xfrm>
            <a:off x="313508" y="2395241"/>
            <a:ext cx="11878492" cy="4154984"/>
          </a:xfrm>
          <a:prstGeom prst="rect">
            <a:avLst/>
          </a:prstGeom>
          <a:noFill/>
        </p:spPr>
        <p:txBody>
          <a:bodyPr wrap="square" rtlCol="0">
            <a:spAutoFit/>
          </a:bodyPr>
          <a:lstStyle/>
          <a:p>
            <a:pPr marL="342900" indent="-342900">
              <a:buFont typeface="Wingdings" panose="05000000000000000000" pitchFamily="2" charset="2"/>
              <a:buChar char="à"/>
            </a:pPr>
            <a:r>
              <a:rPr lang="fr-FR" sz="2200" dirty="0"/>
              <a:t>Thématique présente pour partie dans les anciens programmes de seconde (Biodiversité, résultat et étape de l’évolution, Energie et sols; 1</a:t>
            </a:r>
            <a:r>
              <a:rPr lang="fr-FR" sz="2200" baseline="30000" dirty="0"/>
              <a:t>ère</a:t>
            </a:r>
            <a:r>
              <a:rPr lang="fr-FR" sz="2200" dirty="0"/>
              <a:t> S et ES/L Nourrir l’humanité; TS La plante domestiquée).</a:t>
            </a:r>
          </a:p>
          <a:p>
            <a:pPr marL="342900" indent="-342900">
              <a:buFont typeface="Wingdings" panose="05000000000000000000" pitchFamily="2" charset="2"/>
              <a:buChar char="à"/>
            </a:pPr>
            <a:endParaRPr lang="fr-FR" sz="2200" b="1" dirty="0"/>
          </a:p>
          <a:p>
            <a:pPr marL="342900" indent="-342900">
              <a:buFont typeface="Wingdings" panose="05000000000000000000" pitchFamily="2" charset="2"/>
              <a:buChar char="à"/>
            </a:pPr>
            <a:r>
              <a:rPr lang="fr-FR" sz="2200" b="1" dirty="0"/>
              <a:t>Des approfondissements et des nouveautés importantes concernant </a:t>
            </a:r>
            <a:r>
              <a:rPr lang="fr-FR" sz="2200" dirty="0"/>
              <a:t>:</a:t>
            </a:r>
          </a:p>
          <a:p>
            <a:endParaRPr lang="fr-FR" sz="2200" dirty="0"/>
          </a:p>
          <a:p>
            <a:pPr marL="800100" lvl="1" indent="-342900">
              <a:buFont typeface="Arial" panose="020B0604020202020204" pitchFamily="34" charset="0"/>
              <a:buChar char="•"/>
            </a:pPr>
            <a:r>
              <a:rPr lang="fr-FR" sz="2200" dirty="0"/>
              <a:t>La diversité des interactions biotiques en lien avec leur effet sur la valeur sélective  des partenaires : compétition, exploitation, coopération</a:t>
            </a:r>
          </a:p>
          <a:p>
            <a:pPr marL="800100" lvl="1" indent="-342900">
              <a:buFont typeface="Arial" panose="020B0604020202020204" pitchFamily="34" charset="0"/>
              <a:buChar char="•"/>
            </a:pPr>
            <a:r>
              <a:rPr lang="fr-FR" sz="2200" dirty="0"/>
              <a:t>L’importance des interactions pour l’organisation, le fonctionnement et l’évolution des écosystèmes : dynamique des populations, flux de matières (eau, carbone, azote), réservoirs, bilans, cycles géochimiques, recyclage de la matière organique, </a:t>
            </a:r>
          </a:p>
          <a:p>
            <a:pPr lvl="1"/>
            <a:endParaRPr lang="fr-FR" sz="2200" dirty="0"/>
          </a:p>
          <a:p>
            <a:r>
              <a:rPr lang="fr-FR" sz="2200" dirty="0">
                <a:sym typeface="Wingdings" panose="05000000000000000000" pitchFamily="2" charset="2"/>
              </a:rPr>
              <a:t> </a:t>
            </a:r>
            <a:r>
              <a:rPr lang="fr-FR" sz="2200" b="1" dirty="0">
                <a:sym typeface="Wingdings" panose="05000000000000000000" pitchFamily="2" charset="2"/>
              </a:rPr>
              <a:t>Un enrichissement notable du lexique</a:t>
            </a:r>
            <a:endParaRPr lang="fr-FR" sz="2200" b="1" dirty="0"/>
          </a:p>
        </p:txBody>
      </p:sp>
    </p:spTree>
    <p:extLst>
      <p:ext uri="{BB962C8B-B14F-4D97-AF65-F5344CB8AC3E}">
        <p14:creationId xmlns:p14="http://schemas.microsoft.com/office/powerpoint/2010/main" val="20535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71664" y="188641"/>
            <a:ext cx="6118438" cy="769441"/>
          </a:xfrm>
          <a:prstGeom prst="rect">
            <a:avLst/>
          </a:prstGeom>
          <a:noFill/>
          <a:ln w="38100">
            <a:solidFill>
              <a:schemeClr val="accent6">
                <a:lumMod val="50000"/>
              </a:schemeClr>
            </a:solidFill>
          </a:ln>
        </p:spPr>
        <p:txBody>
          <a:bodyPr wrap="square" rtlCol="0">
            <a:spAutoFit/>
          </a:bodyPr>
          <a:lstStyle/>
          <a:p>
            <a:r>
              <a:rPr lang="fr-FR" sz="2200" b="1" dirty="0"/>
              <a:t>Les écosystèmes : des interactions dynamiques entre les êtres vivants, entre eux et avec le milieu</a:t>
            </a:r>
          </a:p>
        </p:txBody>
      </p:sp>
      <p:sp>
        <p:nvSpPr>
          <p:cNvPr id="3" name="ZoneTexte 2"/>
          <p:cNvSpPr txBox="1"/>
          <p:nvPr/>
        </p:nvSpPr>
        <p:spPr>
          <a:xfrm>
            <a:off x="7780445" y="1742839"/>
            <a:ext cx="1381409" cy="400110"/>
          </a:xfrm>
          <a:prstGeom prst="rect">
            <a:avLst/>
          </a:prstGeom>
          <a:noFill/>
          <a:ln w="25400">
            <a:solidFill>
              <a:srgbClr val="0000FF"/>
            </a:solidFill>
          </a:ln>
        </p:spPr>
        <p:txBody>
          <a:bodyPr wrap="square" rtlCol="0">
            <a:spAutoFit/>
          </a:bodyPr>
          <a:lstStyle/>
          <a:p>
            <a:r>
              <a:rPr lang="fr-FR" sz="2000" b="1" dirty="0"/>
              <a:t>biocénose</a:t>
            </a:r>
          </a:p>
        </p:txBody>
      </p:sp>
      <p:sp>
        <p:nvSpPr>
          <p:cNvPr id="4" name="ZoneTexte 3"/>
          <p:cNvSpPr txBox="1"/>
          <p:nvPr/>
        </p:nvSpPr>
        <p:spPr>
          <a:xfrm>
            <a:off x="3071664" y="1712862"/>
            <a:ext cx="1008112" cy="400110"/>
          </a:xfrm>
          <a:prstGeom prst="rect">
            <a:avLst/>
          </a:prstGeom>
          <a:noFill/>
          <a:ln w="25400">
            <a:solidFill>
              <a:srgbClr val="0000FF"/>
            </a:solidFill>
          </a:ln>
        </p:spPr>
        <p:txBody>
          <a:bodyPr wrap="square" rtlCol="0">
            <a:spAutoFit/>
          </a:bodyPr>
          <a:lstStyle/>
          <a:p>
            <a:r>
              <a:rPr lang="fr-FR" sz="2000" b="1" dirty="0"/>
              <a:t>biotope</a:t>
            </a:r>
          </a:p>
        </p:txBody>
      </p:sp>
      <p:cxnSp>
        <p:nvCxnSpPr>
          <p:cNvPr id="7" name="Connecteur droit avec flèche 6"/>
          <p:cNvCxnSpPr/>
          <p:nvPr/>
        </p:nvCxnSpPr>
        <p:spPr>
          <a:xfrm flipH="1">
            <a:off x="4223792" y="1098432"/>
            <a:ext cx="1440160" cy="61443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6384032" y="1098433"/>
            <a:ext cx="1296144" cy="644407"/>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5270749" y="1773617"/>
            <a:ext cx="1294200" cy="369332"/>
          </a:xfrm>
          <a:prstGeom prst="rect">
            <a:avLst/>
          </a:prstGeom>
          <a:noFill/>
        </p:spPr>
        <p:txBody>
          <a:bodyPr wrap="none" rtlCol="0">
            <a:spAutoFit/>
          </a:bodyPr>
          <a:lstStyle/>
          <a:p>
            <a:r>
              <a:rPr lang="fr-FR" dirty="0"/>
              <a:t>interactions</a:t>
            </a:r>
          </a:p>
        </p:txBody>
      </p:sp>
      <p:cxnSp>
        <p:nvCxnSpPr>
          <p:cNvPr id="62" name="Connecteur droit avec flèche 61"/>
          <p:cNvCxnSpPr>
            <a:stCxn id="60" idx="3"/>
          </p:cNvCxnSpPr>
          <p:nvPr/>
        </p:nvCxnSpPr>
        <p:spPr>
          <a:xfrm>
            <a:off x="6564950" y="1958283"/>
            <a:ext cx="9712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60" idx="1"/>
          </p:cNvCxnSpPr>
          <p:nvPr/>
        </p:nvCxnSpPr>
        <p:spPr>
          <a:xfrm flipH="1" flipV="1">
            <a:off x="4223793" y="1942895"/>
            <a:ext cx="1046957" cy="153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9161853" y="2420888"/>
            <a:ext cx="1294200" cy="369332"/>
          </a:xfrm>
          <a:prstGeom prst="rect">
            <a:avLst/>
          </a:prstGeom>
          <a:noFill/>
        </p:spPr>
        <p:txBody>
          <a:bodyPr wrap="none" rtlCol="0">
            <a:spAutoFit/>
          </a:bodyPr>
          <a:lstStyle/>
          <a:p>
            <a:r>
              <a:rPr lang="fr-FR" dirty="0"/>
              <a:t>interactions</a:t>
            </a:r>
          </a:p>
        </p:txBody>
      </p:sp>
      <p:cxnSp>
        <p:nvCxnSpPr>
          <p:cNvPr id="67" name="Connecteur droit avec flèche 66"/>
          <p:cNvCxnSpPr>
            <a:endCxn id="65" idx="0"/>
          </p:cNvCxnSpPr>
          <p:nvPr/>
        </p:nvCxnSpPr>
        <p:spPr>
          <a:xfrm>
            <a:off x="9336361" y="1958284"/>
            <a:ext cx="472593" cy="4626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H="1" flipV="1">
            <a:off x="9262121" y="2276872"/>
            <a:ext cx="144016" cy="1440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a:off x="9807981" y="2820060"/>
            <a:ext cx="972" cy="83778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8472265" y="3729226"/>
            <a:ext cx="1983789" cy="707886"/>
          </a:xfrm>
          <a:prstGeom prst="rect">
            <a:avLst/>
          </a:prstGeom>
          <a:noFill/>
          <a:ln w="25400">
            <a:solidFill>
              <a:srgbClr val="0000FF"/>
            </a:solidFill>
          </a:ln>
        </p:spPr>
        <p:txBody>
          <a:bodyPr wrap="square" rtlCol="0">
            <a:spAutoFit/>
          </a:bodyPr>
          <a:lstStyle/>
          <a:p>
            <a:r>
              <a:rPr lang="fr-FR" sz="2000" b="1" dirty="0"/>
              <a:t>Valeur sélective des acteurs</a:t>
            </a:r>
          </a:p>
        </p:txBody>
      </p:sp>
      <p:cxnSp>
        <p:nvCxnSpPr>
          <p:cNvPr id="74" name="Connecteur droit avec flèche 73"/>
          <p:cNvCxnSpPr/>
          <p:nvPr/>
        </p:nvCxnSpPr>
        <p:spPr>
          <a:xfrm flipH="1">
            <a:off x="7780445" y="2824004"/>
            <a:ext cx="1790407" cy="414948"/>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5696388" y="2958486"/>
            <a:ext cx="1983789" cy="1323439"/>
          </a:xfrm>
          <a:prstGeom prst="rect">
            <a:avLst/>
          </a:prstGeom>
          <a:noFill/>
          <a:ln w="25400">
            <a:solidFill>
              <a:srgbClr val="0000FF"/>
            </a:solidFill>
          </a:ln>
        </p:spPr>
        <p:txBody>
          <a:bodyPr wrap="square" rtlCol="0">
            <a:spAutoFit/>
          </a:bodyPr>
          <a:lstStyle/>
          <a:p>
            <a:r>
              <a:rPr lang="fr-FR" sz="2000" b="1" dirty="0"/>
              <a:t>Organisation, évolution et fonctionnement de l’écosystème</a:t>
            </a:r>
          </a:p>
        </p:txBody>
      </p:sp>
      <p:cxnSp>
        <p:nvCxnSpPr>
          <p:cNvPr id="77" name="Connecteur droit avec flèche 76"/>
          <p:cNvCxnSpPr/>
          <p:nvPr/>
        </p:nvCxnSpPr>
        <p:spPr>
          <a:xfrm flipH="1" flipV="1">
            <a:off x="4098128" y="2820060"/>
            <a:ext cx="1412617" cy="49761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2063554" y="2596842"/>
            <a:ext cx="1944215" cy="400110"/>
          </a:xfrm>
          <a:prstGeom prst="rect">
            <a:avLst/>
          </a:prstGeom>
          <a:noFill/>
          <a:ln w="25400">
            <a:solidFill>
              <a:srgbClr val="0000FF"/>
            </a:solidFill>
          </a:ln>
        </p:spPr>
        <p:txBody>
          <a:bodyPr wrap="square" rtlCol="0">
            <a:spAutoFit/>
          </a:bodyPr>
          <a:lstStyle/>
          <a:p>
            <a:r>
              <a:rPr lang="fr-FR" sz="2000" b="1" dirty="0"/>
              <a:t>Flux de matière</a:t>
            </a:r>
          </a:p>
        </p:txBody>
      </p:sp>
      <p:cxnSp>
        <p:nvCxnSpPr>
          <p:cNvPr id="82" name="Connecteur droit avec flèche 81"/>
          <p:cNvCxnSpPr/>
          <p:nvPr/>
        </p:nvCxnSpPr>
        <p:spPr>
          <a:xfrm flipH="1">
            <a:off x="4100590" y="3525944"/>
            <a:ext cx="1418540" cy="2219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2063554" y="3297178"/>
            <a:ext cx="1944215" cy="707886"/>
          </a:xfrm>
          <a:prstGeom prst="rect">
            <a:avLst/>
          </a:prstGeom>
          <a:noFill/>
          <a:ln w="25400">
            <a:solidFill>
              <a:srgbClr val="0000FF"/>
            </a:solidFill>
          </a:ln>
        </p:spPr>
        <p:txBody>
          <a:bodyPr wrap="square" rtlCol="0">
            <a:spAutoFit/>
          </a:bodyPr>
          <a:lstStyle/>
          <a:p>
            <a:r>
              <a:rPr lang="fr-FR" sz="2000" b="1" dirty="0"/>
              <a:t>Recyclage de la matière - sol</a:t>
            </a:r>
          </a:p>
        </p:txBody>
      </p:sp>
      <p:sp>
        <p:nvSpPr>
          <p:cNvPr id="86" name="Flèche vers le haut 85"/>
          <p:cNvSpPr/>
          <p:nvPr/>
        </p:nvSpPr>
        <p:spPr>
          <a:xfrm>
            <a:off x="6184225" y="4424370"/>
            <a:ext cx="1008112" cy="629423"/>
          </a:xfrm>
          <a:prstGeom prst="up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5887729" y="5229323"/>
            <a:ext cx="1656184" cy="400110"/>
          </a:xfrm>
          <a:prstGeom prst="rect">
            <a:avLst/>
          </a:prstGeom>
          <a:noFill/>
          <a:ln w="25400">
            <a:solidFill>
              <a:srgbClr val="0000FF"/>
            </a:solidFill>
          </a:ln>
        </p:spPr>
        <p:txBody>
          <a:bodyPr wrap="square" rtlCol="0">
            <a:spAutoFit/>
          </a:bodyPr>
          <a:lstStyle/>
          <a:p>
            <a:r>
              <a:rPr lang="fr-FR" sz="2000" b="1" dirty="0"/>
              <a:t>perturbations</a:t>
            </a:r>
          </a:p>
        </p:txBody>
      </p:sp>
      <p:sp>
        <p:nvSpPr>
          <p:cNvPr id="88" name="ZoneTexte 87"/>
          <p:cNvSpPr txBox="1"/>
          <p:nvPr/>
        </p:nvSpPr>
        <p:spPr>
          <a:xfrm>
            <a:off x="7882280" y="5817495"/>
            <a:ext cx="2615645" cy="707886"/>
          </a:xfrm>
          <a:prstGeom prst="rect">
            <a:avLst/>
          </a:prstGeom>
          <a:noFill/>
          <a:ln w="25400">
            <a:solidFill>
              <a:srgbClr val="0000FF"/>
            </a:solidFill>
          </a:ln>
        </p:spPr>
        <p:txBody>
          <a:bodyPr wrap="square" rtlCol="0">
            <a:spAutoFit/>
          </a:bodyPr>
          <a:lstStyle/>
          <a:p>
            <a:r>
              <a:rPr lang="fr-FR" sz="2000" b="1" dirty="0"/>
              <a:t>D’origine interne (maladies, incendies…)</a:t>
            </a:r>
          </a:p>
        </p:txBody>
      </p:sp>
      <p:cxnSp>
        <p:nvCxnSpPr>
          <p:cNvPr id="89" name="Connecteur droit avec flèche 88"/>
          <p:cNvCxnSpPr/>
          <p:nvPr/>
        </p:nvCxnSpPr>
        <p:spPr>
          <a:xfrm flipH="1" flipV="1">
            <a:off x="7680177" y="5429379"/>
            <a:ext cx="1390957" cy="244111"/>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4719382" y="5976053"/>
            <a:ext cx="2615645" cy="707886"/>
          </a:xfrm>
          <a:prstGeom prst="rect">
            <a:avLst/>
          </a:prstGeom>
          <a:noFill/>
          <a:ln w="25400">
            <a:solidFill>
              <a:srgbClr val="0000FF"/>
            </a:solidFill>
          </a:ln>
        </p:spPr>
        <p:txBody>
          <a:bodyPr wrap="square" rtlCol="0">
            <a:spAutoFit/>
          </a:bodyPr>
          <a:lstStyle/>
          <a:p>
            <a:r>
              <a:rPr lang="fr-FR" sz="2000" b="1" dirty="0"/>
              <a:t>D’origine externe (humain en particulier)</a:t>
            </a:r>
          </a:p>
        </p:txBody>
      </p:sp>
      <p:cxnSp>
        <p:nvCxnSpPr>
          <p:cNvPr id="94" name="Connecteur droit avec flèche 93"/>
          <p:cNvCxnSpPr/>
          <p:nvPr/>
        </p:nvCxnSpPr>
        <p:spPr>
          <a:xfrm flipV="1">
            <a:off x="4889887" y="5421568"/>
            <a:ext cx="861579" cy="44453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a:xfrm flipH="1">
            <a:off x="4367808" y="4371080"/>
            <a:ext cx="2144678" cy="1050488"/>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1976654" y="4350584"/>
            <a:ext cx="2247138" cy="2246769"/>
          </a:xfrm>
          <a:prstGeom prst="rect">
            <a:avLst/>
          </a:prstGeom>
          <a:solidFill>
            <a:srgbClr val="FF99FF"/>
          </a:solidFill>
          <a:ln w="25400">
            <a:solidFill>
              <a:srgbClr val="0000FF"/>
            </a:solidFill>
          </a:ln>
        </p:spPr>
        <p:txBody>
          <a:bodyPr wrap="square" rtlCol="0">
            <a:spAutoFit/>
          </a:bodyPr>
          <a:lstStyle/>
          <a:p>
            <a:r>
              <a:rPr lang="fr-FR" sz="2000" b="1" dirty="0"/>
              <a:t>Complexité des interactions, diversités </a:t>
            </a:r>
            <a:r>
              <a:rPr lang="fr-FR" sz="2000" b="1" dirty="0" err="1"/>
              <a:t>fonction-nelle</a:t>
            </a:r>
            <a:r>
              <a:rPr lang="fr-FR" sz="2000" b="1" dirty="0"/>
              <a:t> et génétique  / spécifique </a:t>
            </a:r>
            <a:r>
              <a:rPr lang="fr-FR" sz="2000" b="1" dirty="0">
                <a:sym typeface="Wingdings" panose="05000000000000000000" pitchFamily="2" charset="2"/>
              </a:rPr>
              <a:t></a:t>
            </a:r>
            <a:r>
              <a:rPr lang="fr-FR" sz="2000" b="1" dirty="0"/>
              <a:t> résilience ; </a:t>
            </a:r>
            <a:r>
              <a:rPr lang="fr-FR" sz="2000" b="1" dirty="0" err="1"/>
              <a:t>équili-bre</a:t>
            </a:r>
            <a:r>
              <a:rPr lang="fr-FR" sz="2000" b="1" dirty="0"/>
              <a:t> dynamique</a:t>
            </a:r>
          </a:p>
        </p:txBody>
      </p:sp>
      <p:sp>
        <p:nvSpPr>
          <p:cNvPr id="29" name="Vague 28">
            <a:extLst>
              <a:ext uri="{FF2B5EF4-FFF2-40B4-BE49-F238E27FC236}">
                <a16:creationId xmlns:a16="http://schemas.microsoft.com/office/drawing/2014/main" id="{374E6077-17AF-447C-AC18-E172E6A85FDE}"/>
              </a:ext>
            </a:extLst>
          </p:cNvPr>
          <p:cNvSpPr/>
          <p:nvPr/>
        </p:nvSpPr>
        <p:spPr>
          <a:xfrm rot="20691291">
            <a:off x="162136" y="172206"/>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0523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right)">
                                      <p:cBhvr>
                                        <p:cTn id="7" dur="500"/>
                                        <p:tgtEl>
                                          <p:spTgt spid="74"/>
                                        </p:tgtEl>
                                      </p:cBhvr>
                                    </p:animEffect>
                                  </p:childTnLst>
                                </p:cTn>
                              </p:par>
                              <p:par>
                                <p:cTn id="8" presetID="22" presetClass="entr" presetSubtype="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up)">
                                      <p:cBhvr>
                                        <p:cTn id="10" dur="500"/>
                                        <p:tgtEl>
                                          <p:spTgt spid="70"/>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7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2" fill="hold" nodeType="afterEffect">
                                  <p:stCondLst>
                                    <p:cond delay="500"/>
                                  </p:stCondLst>
                                  <p:childTnLst>
                                    <p:set>
                                      <p:cBhvr>
                                        <p:cTn id="19" dur="1" fill="hold">
                                          <p:stCondLst>
                                            <p:cond delay="0"/>
                                          </p:stCondLst>
                                        </p:cTn>
                                        <p:tgtEl>
                                          <p:spTgt spid="77"/>
                                        </p:tgtEl>
                                        <p:attrNameLst>
                                          <p:attrName>style.visibility</p:attrName>
                                        </p:attrNameLst>
                                      </p:cBhvr>
                                      <p:to>
                                        <p:strVal val="visible"/>
                                      </p:to>
                                    </p:set>
                                    <p:animEffect transition="in" filter="wipe(right)">
                                      <p:cBhvr>
                                        <p:cTn id="20" dur="500"/>
                                        <p:tgtEl>
                                          <p:spTgt spid="77"/>
                                        </p:tgtEl>
                                      </p:cBhvr>
                                    </p:animEffect>
                                  </p:childTnLst>
                                </p:cTn>
                              </p:par>
                              <p:par>
                                <p:cTn id="21" presetID="22" presetClass="entr" presetSubtype="2" fill="hold" nodeType="withEffect">
                                  <p:stCondLst>
                                    <p:cond delay="500"/>
                                  </p:stCondLst>
                                  <p:childTnLst>
                                    <p:set>
                                      <p:cBhvr>
                                        <p:cTn id="22" dur="1" fill="hold">
                                          <p:stCondLst>
                                            <p:cond delay="0"/>
                                          </p:stCondLst>
                                        </p:cTn>
                                        <p:tgtEl>
                                          <p:spTgt spid="82"/>
                                        </p:tgtEl>
                                        <p:attrNameLst>
                                          <p:attrName>style.visibility</p:attrName>
                                        </p:attrNameLst>
                                      </p:cBhvr>
                                      <p:to>
                                        <p:strVal val="visible"/>
                                      </p:to>
                                    </p:set>
                                    <p:animEffect transition="in" filter="wipe(right)">
                                      <p:cBhvr>
                                        <p:cTn id="23" dur="500"/>
                                        <p:tgtEl>
                                          <p:spTgt spid="82"/>
                                        </p:tgtEl>
                                      </p:cBhvr>
                                    </p:animEffect>
                                  </p:childTnLst>
                                </p:cTn>
                              </p:par>
                            </p:childTnLst>
                          </p:cTn>
                        </p:par>
                        <p:par>
                          <p:cTn id="24" fill="hold">
                            <p:stCondLst>
                              <p:cond delay="2000"/>
                            </p:stCondLst>
                            <p:childTnLst>
                              <p:par>
                                <p:cTn id="25" presetID="1" presetClass="entr" presetSubtype="0" fill="hold" grpId="0" nodeType="afterEffect">
                                  <p:stCondLst>
                                    <p:cond delay="50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1000"/>
                                        <p:tgtEl>
                                          <p:spTgt spid="8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childTnLst>
                                </p:cTn>
                              </p:par>
                            </p:childTnLst>
                          </p:cTn>
                        </p:par>
                        <p:par>
                          <p:cTn id="37" fill="hold">
                            <p:stCondLst>
                              <p:cond delay="1000"/>
                            </p:stCondLst>
                            <p:childTnLst>
                              <p:par>
                                <p:cTn id="38" presetID="10" presetClass="entr" presetSubtype="0" fill="hold" nodeType="afterEffect">
                                  <p:stCondLst>
                                    <p:cond delay="50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childTnLst>
                                </p:cTn>
                              </p:par>
                              <p:par>
                                <p:cTn id="41" presetID="10" presetClass="entr" presetSubtype="0" fill="hold" nodeType="withEffect">
                                  <p:stCondLst>
                                    <p:cond delay="50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1000"/>
                                        <p:tgtEl>
                                          <p:spTgt spid="8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1000"/>
                                        <p:tgtEl>
                                          <p:spTgt spid="93"/>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childTnLst>
                                </p:cTn>
                              </p:par>
                            </p:childTnLst>
                          </p:cTn>
                        </p:par>
                        <p:par>
                          <p:cTn id="50" fill="hold">
                            <p:stCondLst>
                              <p:cond delay="2500"/>
                            </p:stCondLst>
                            <p:childTnLst>
                              <p:par>
                                <p:cTn id="51" presetID="22" presetClass="entr" presetSubtype="2" fill="hold" nodeType="afterEffect">
                                  <p:stCondLst>
                                    <p:cond delay="1500"/>
                                  </p:stCondLst>
                                  <p:childTnLst>
                                    <p:set>
                                      <p:cBhvr>
                                        <p:cTn id="52" dur="1" fill="hold">
                                          <p:stCondLst>
                                            <p:cond delay="0"/>
                                          </p:stCondLst>
                                        </p:cTn>
                                        <p:tgtEl>
                                          <p:spTgt spid="97"/>
                                        </p:tgtEl>
                                        <p:attrNameLst>
                                          <p:attrName>style.visibility</p:attrName>
                                        </p:attrNameLst>
                                      </p:cBhvr>
                                      <p:to>
                                        <p:strVal val="visible"/>
                                      </p:to>
                                    </p:set>
                                    <p:animEffect transition="in" filter="wipe(right)">
                                      <p:cBhvr>
                                        <p:cTn id="53" dur="1000"/>
                                        <p:tgtEl>
                                          <p:spTgt spid="97"/>
                                        </p:tgtEl>
                                      </p:cBhvr>
                                    </p:animEffect>
                                  </p:childTnLst>
                                </p:cTn>
                              </p:par>
                            </p:childTnLst>
                          </p:cTn>
                        </p:par>
                        <p:par>
                          <p:cTn id="54" fill="hold">
                            <p:stCondLst>
                              <p:cond delay="5000"/>
                            </p:stCondLst>
                            <p:childTnLst>
                              <p:par>
                                <p:cTn id="55" presetID="16" presetClass="entr" presetSubtype="37"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barn(outVertical)">
                                      <p:cBhvr>
                                        <p:cTn id="5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6" grpId="0" animBg="1"/>
      <p:bldP spid="80" grpId="0" animBg="1"/>
      <p:bldP spid="85" grpId="0" animBg="1"/>
      <p:bldP spid="86" grpId="0" animBg="1"/>
      <p:bldP spid="87" grpId="0" animBg="1"/>
      <p:bldP spid="88" grpId="0" animBg="1"/>
      <p:bldP spid="93" grpId="0" animBg="1"/>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995537"/>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10" name="ZoneTexte 9">
            <a:extLst>
              <a:ext uri="{FF2B5EF4-FFF2-40B4-BE49-F238E27FC236}">
                <a16:creationId xmlns:a16="http://schemas.microsoft.com/office/drawing/2014/main" id="{A80800CC-D5B2-4E60-81BA-4578C516FB9B}"/>
              </a:ext>
            </a:extLst>
          </p:cNvPr>
          <p:cNvSpPr txBox="1"/>
          <p:nvPr/>
        </p:nvSpPr>
        <p:spPr>
          <a:xfrm>
            <a:off x="1251372" y="2085640"/>
            <a:ext cx="9887179" cy="3170099"/>
          </a:xfrm>
          <a:prstGeom prst="rect">
            <a:avLst/>
          </a:prstGeom>
          <a:noFill/>
          <a:ln>
            <a:solidFill>
              <a:schemeClr val="bg1"/>
            </a:solidFill>
          </a:ln>
        </p:spPr>
        <p:txBody>
          <a:bodyPr wrap="square" rtlCol="0">
            <a:spAutoFit/>
          </a:bodyPr>
          <a:lstStyle/>
          <a:p>
            <a:pPr algn="ctr"/>
            <a:r>
              <a:rPr lang="fr-FR" sz="2000" b="1" dirty="0"/>
              <a:t>Les écosystèmes : des interactions dynamiques </a:t>
            </a:r>
          </a:p>
          <a:p>
            <a:pPr algn="ctr"/>
            <a:r>
              <a:rPr lang="fr-FR" sz="2000" b="1" dirty="0"/>
              <a:t>entre les êtres vivants et leur milieu </a:t>
            </a:r>
          </a:p>
          <a:p>
            <a:pPr algn="just"/>
            <a:endParaRPr lang="fr-FR" sz="2000" b="1" dirty="0"/>
          </a:p>
          <a:p>
            <a:pPr algn="just"/>
            <a:r>
              <a:rPr lang="fr-FR" sz="2000" b="1" i="1" dirty="0"/>
              <a:t>Objectifs </a:t>
            </a:r>
            <a:r>
              <a:rPr lang="fr-FR" sz="2000" i="1" dirty="0"/>
              <a:t>: </a:t>
            </a:r>
          </a:p>
          <a:p>
            <a:pPr marL="342900" indent="-342900" algn="just">
              <a:buFont typeface="Arial" panose="020B0604020202020204" pitchFamily="34" charset="0"/>
              <a:buChar char="•"/>
            </a:pPr>
            <a:r>
              <a:rPr lang="fr-FR" sz="2400" i="1" dirty="0"/>
              <a:t>les élèves comprennent la </a:t>
            </a:r>
            <a:r>
              <a:rPr lang="fr-FR" sz="2400" i="1" dirty="0">
                <a:solidFill>
                  <a:srgbClr val="FF0000"/>
                </a:solidFill>
              </a:rPr>
              <a:t>complexité d’un système écologique</a:t>
            </a:r>
            <a:r>
              <a:rPr lang="fr-FR" sz="2400" i="1" dirty="0"/>
              <a:t>, en caractérisent l’organisation (frontière, élément, flux, interactions). </a:t>
            </a:r>
          </a:p>
          <a:p>
            <a:pPr marL="342900" indent="-342900" algn="just">
              <a:buFont typeface="Arial" panose="020B0604020202020204" pitchFamily="34" charset="0"/>
              <a:buChar char="•"/>
            </a:pPr>
            <a:r>
              <a:rPr lang="fr-FR" sz="2400" i="1" dirty="0"/>
              <a:t>Ils apprennent qu’il n’y a pas d’équilibre stable des écosystèmes mais </a:t>
            </a:r>
            <a:r>
              <a:rPr lang="fr-FR" sz="2400" i="1" dirty="0">
                <a:solidFill>
                  <a:srgbClr val="FF0000"/>
                </a:solidFill>
              </a:rPr>
              <a:t>des équilibres dynamiques susceptibles d’être bousculés </a:t>
            </a:r>
            <a:r>
              <a:rPr lang="fr-FR" sz="2400" i="1" dirty="0"/>
              <a:t>(perturbation, résilience, perturbation irréversible). </a:t>
            </a:r>
            <a:endParaRPr lang="fr-FR" sz="2400" b="1"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439227" y="51857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63958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71664" y="188641"/>
            <a:ext cx="6118438" cy="769441"/>
          </a:xfrm>
          <a:prstGeom prst="rect">
            <a:avLst/>
          </a:prstGeom>
          <a:noFill/>
          <a:ln w="38100">
            <a:solidFill>
              <a:schemeClr val="accent6">
                <a:lumMod val="50000"/>
              </a:schemeClr>
            </a:solidFill>
          </a:ln>
        </p:spPr>
        <p:txBody>
          <a:bodyPr wrap="square" rtlCol="0">
            <a:spAutoFit/>
          </a:bodyPr>
          <a:lstStyle/>
          <a:p>
            <a:r>
              <a:rPr lang="fr-FR" sz="2200" b="1" dirty="0"/>
              <a:t>Les écosystèmes : des interactions dynamiques entre les êtres vivants, entre eux et avec le milieu</a:t>
            </a:r>
          </a:p>
        </p:txBody>
      </p:sp>
      <p:sp>
        <p:nvSpPr>
          <p:cNvPr id="3" name="ZoneTexte 2"/>
          <p:cNvSpPr txBox="1"/>
          <p:nvPr/>
        </p:nvSpPr>
        <p:spPr>
          <a:xfrm>
            <a:off x="1847528" y="1436578"/>
            <a:ext cx="4752528" cy="5016758"/>
          </a:xfrm>
          <a:prstGeom prst="rect">
            <a:avLst/>
          </a:prstGeom>
          <a:noFill/>
          <a:ln w="25400">
            <a:solidFill>
              <a:srgbClr val="006600"/>
            </a:solidFill>
          </a:ln>
        </p:spPr>
        <p:txBody>
          <a:bodyPr wrap="square" rtlCol="0">
            <a:spAutoFit/>
          </a:bodyPr>
          <a:lstStyle/>
          <a:p>
            <a:r>
              <a:rPr lang="fr-FR" sz="2000" b="1" dirty="0"/>
              <a:t>Capacités, enjeux :</a:t>
            </a:r>
          </a:p>
          <a:p>
            <a:r>
              <a:rPr lang="fr-FR" sz="2000" dirty="0"/>
              <a:t>-</a:t>
            </a:r>
            <a:r>
              <a:rPr lang="fr-FR" sz="2000" b="1" dirty="0"/>
              <a:t> </a:t>
            </a:r>
            <a:r>
              <a:rPr lang="fr-FR" sz="2000" dirty="0">
                <a:solidFill>
                  <a:srgbClr val="FF0000"/>
                </a:solidFill>
              </a:rPr>
              <a:t>Observations et recueil de données à partir du terrain</a:t>
            </a:r>
            <a:r>
              <a:rPr lang="fr-FR" sz="2000" dirty="0"/>
              <a:t>,</a:t>
            </a:r>
          </a:p>
          <a:p>
            <a:pPr indent="20638">
              <a:buFontTx/>
              <a:buChar char="-"/>
            </a:pPr>
            <a:r>
              <a:rPr lang="fr-FR" sz="2000" dirty="0"/>
              <a:t> </a:t>
            </a:r>
            <a:r>
              <a:rPr lang="fr-FR" sz="2000" dirty="0">
                <a:solidFill>
                  <a:schemeClr val="accent1">
                    <a:lumMod val="75000"/>
                  </a:schemeClr>
                </a:solidFill>
              </a:rPr>
              <a:t>Reproductibilité des protocoles d’échantillonnage ; utilisation d’outils simples d’échantillonnage</a:t>
            </a:r>
            <a:r>
              <a:rPr lang="fr-FR" sz="2000" dirty="0"/>
              <a:t>,</a:t>
            </a:r>
          </a:p>
          <a:p>
            <a:pPr indent="20638">
              <a:buFontTx/>
              <a:buChar char="-"/>
            </a:pPr>
            <a:r>
              <a:rPr lang="fr-FR" sz="2000" dirty="0"/>
              <a:t> Observations du réel et expériences sur des modalités d’interaction telles que symbioses </a:t>
            </a:r>
            <a:r>
              <a:rPr lang="fr-FR" sz="2000" dirty="0" err="1"/>
              <a:t>mycorhiziennes</a:t>
            </a:r>
            <a:r>
              <a:rPr lang="fr-FR" sz="2000" dirty="0"/>
              <a:t>, parasitisme, etc. </a:t>
            </a:r>
          </a:p>
          <a:p>
            <a:pPr indent="20638">
              <a:buFontTx/>
              <a:buChar char="-"/>
            </a:pPr>
            <a:r>
              <a:rPr lang="fr-FR" sz="2000" dirty="0"/>
              <a:t> représentation d’un réseau d’interactions biotiques </a:t>
            </a:r>
            <a:r>
              <a:rPr lang="fr-FR" sz="2000" dirty="0">
                <a:sym typeface="Wingdings" panose="05000000000000000000" pitchFamily="2" charset="2"/>
              </a:rPr>
              <a:t> structure, richesse,</a:t>
            </a:r>
          </a:p>
          <a:p>
            <a:pPr indent="20638">
              <a:buFontTx/>
              <a:buChar char="-"/>
            </a:pPr>
            <a:r>
              <a:rPr lang="fr-FR" sz="2000" dirty="0">
                <a:sym typeface="Wingdings" panose="05000000000000000000" pitchFamily="2" charset="2"/>
              </a:rPr>
              <a:t> Mesure de biomasse et de production, à différents niveaux du réseau trophique,</a:t>
            </a:r>
          </a:p>
          <a:p>
            <a:pPr indent="20638">
              <a:buFontTx/>
              <a:buChar char="-"/>
            </a:pPr>
            <a:r>
              <a:rPr lang="fr-FR" sz="2000" dirty="0">
                <a:sym typeface="Wingdings" panose="05000000000000000000" pitchFamily="2" charset="2"/>
              </a:rPr>
              <a:t> cycle biogéochimique (carbone conseillé), bilan de matière en considérant l’</a:t>
            </a:r>
            <a:r>
              <a:rPr lang="fr-FR" sz="2000" dirty="0" err="1">
                <a:sym typeface="Wingdings" panose="05000000000000000000" pitchFamily="2" charset="2"/>
              </a:rPr>
              <a:t>écosystè-me</a:t>
            </a:r>
            <a:r>
              <a:rPr lang="fr-FR" sz="2000" dirty="0">
                <a:sym typeface="Wingdings" panose="05000000000000000000" pitchFamily="2" charset="2"/>
              </a:rPr>
              <a:t> comme ouvert.</a:t>
            </a:r>
            <a:endParaRPr lang="fr-FR" sz="2000" dirty="0"/>
          </a:p>
        </p:txBody>
      </p:sp>
      <p:pic>
        <p:nvPicPr>
          <p:cNvPr id="5" name="Image 4"/>
          <p:cNvPicPr>
            <a:picLocks noChangeAspect="1"/>
          </p:cNvPicPr>
          <p:nvPr/>
        </p:nvPicPr>
        <p:blipFill rotWithShape="1">
          <a:blip r:embed="rId2" r:link="rId3">
            <a:extLst>
              <a:ext uri="{28A0092B-C50C-407E-A947-70E740481C1C}">
                <a14:useLocalDpi xmlns:a14="http://schemas.microsoft.com/office/drawing/2010/main" val="0"/>
              </a:ext>
            </a:extLst>
          </a:blip>
          <a:srcRect l="2800" t="12939" r="63601" b="5732"/>
          <a:stretch/>
        </p:blipFill>
        <p:spPr>
          <a:xfrm>
            <a:off x="7032104" y="1303107"/>
            <a:ext cx="2880320" cy="5280587"/>
          </a:xfrm>
          <a:prstGeom prst="rect">
            <a:avLst/>
          </a:prstGeom>
        </p:spPr>
      </p:pic>
      <p:sp>
        <p:nvSpPr>
          <p:cNvPr id="6" name="Vague 5">
            <a:extLst>
              <a:ext uri="{FF2B5EF4-FFF2-40B4-BE49-F238E27FC236}">
                <a16:creationId xmlns:a16="http://schemas.microsoft.com/office/drawing/2014/main" id="{374E6077-17AF-447C-AC18-E172E6A85FDE}"/>
              </a:ext>
            </a:extLst>
          </p:cNvPr>
          <p:cNvSpPr/>
          <p:nvPr/>
        </p:nvSpPr>
        <p:spPr>
          <a:xfrm rot="20691291">
            <a:off x="439227" y="51857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27333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5554" y="639447"/>
            <a:ext cx="7452904" cy="1101403"/>
          </a:xfrm>
        </p:spPr>
        <p:txBody>
          <a:bodyPr>
            <a:normAutofit fontScale="90000"/>
          </a:bodyPr>
          <a:lstStyle/>
          <a:p>
            <a:pPr algn="ctr"/>
            <a:r>
              <a:rPr lang="fr-FR" dirty="0"/>
              <a:t>Un exemple : étude de la dynamique des populations, résilience</a:t>
            </a:r>
          </a:p>
        </p:txBody>
      </p:sp>
      <p:sp>
        <p:nvSpPr>
          <p:cNvPr id="3" name="Espace réservé du contenu 2"/>
          <p:cNvSpPr>
            <a:spLocks noGrp="1"/>
          </p:cNvSpPr>
          <p:nvPr>
            <p:ph idx="1"/>
          </p:nvPr>
        </p:nvSpPr>
        <p:spPr>
          <a:xfrm>
            <a:off x="1214846" y="2991394"/>
            <a:ext cx="9784080" cy="4531043"/>
          </a:xfrm>
        </p:spPr>
        <p:txBody>
          <a:bodyPr>
            <a:normAutofit/>
          </a:bodyPr>
          <a:lstStyle/>
          <a:p>
            <a:pPr marL="0" indent="0">
              <a:buNone/>
            </a:pPr>
            <a:r>
              <a:rPr lang="fr-FR" dirty="0"/>
              <a:t>Utilisation de EDU’MODEL pour modéliser et comparer la résilience des forêts mixtes par rapport aux forêts </a:t>
            </a:r>
            <a:r>
              <a:rPr lang="fr-FR" dirty="0" err="1"/>
              <a:t>monospécifiques</a:t>
            </a:r>
            <a:r>
              <a:rPr lang="fr-FR" dirty="0"/>
              <a:t> de pins suite à des incendies répétés</a:t>
            </a:r>
          </a:p>
          <a:p>
            <a:pPr marL="0" indent="0">
              <a:buNone/>
            </a:pPr>
            <a:endParaRPr lang="fr-FR" dirty="0"/>
          </a:p>
          <a:p>
            <a:pPr marL="0" indent="0">
              <a:buNone/>
            </a:pPr>
            <a:endParaRPr lang="fr-FR" dirty="0"/>
          </a:p>
          <a:p>
            <a:pPr marL="0" indent="0">
              <a:buNone/>
            </a:pPr>
            <a:endParaRPr lang="fr-FR" dirty="0"/>
          </a:p>
          <a:p>
            <a:pPr marL="0" indent="0">
              <a:buNone/>
            </a:pPr>
            <a:r>
              <a:rPr lang="fr-FR" dirty="0">
                <a:hlinkClick r:id="rId2"/>
              </a:rPr>
              <a:t>https://www.pedagogie.ac-nice.fr/svt/productions/edumodeles/</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D69A40F1-AEFA-4E7C-9804-299DA58479F1}" type="slidenum">
              <a:rPr lang="fr-FR" smtClean="0"/>
              <a:t>25</a:t>
            </a:fld>
            <a:endParaRPr lang="fr-FR"/>
          </a:p>
        </p:txBody>
      </p:sp>
      <p:sp>
        <p:nvSpPr>
          <p:cNvPr id="5" name="Vague 4">
            <a:extLst>
              <a:ext uri="{FF2B5EF4-FFF2-40B4-BE49-F238E27FC236}">
                <a16:creationId xmlns:a16="http://schemas.microsoft.com/office/drawing/2014/main" id="{374E6077-17AF-447C-AC18-E172E6A85FDE}"/>
              </a:ext>
            </a:extLst>
          </p:cNvPr>
          <p:cNvSpPr/>
          <p:nvPr/>
        </p:nvSpPr>
        <p:spPr>
          <a:xfrm rot="20691291">
            <a:off x="439227" y="51857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268434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Pinede">
            <a:hlinkClick r:id="" action="ppaction://media"/>
            <a:extLst>
              <a:ext uri="{FF2B5EF4-FFF2-40B4-BE49-F238E27FC236}">
                <a16:creationId xmlns:a16="http://schemas.microsoft.com/office/drawing/2014/main" id="{D4F214AA-6F98-4232-8210-A6A82B99B03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3999" y="842941"/>
            <a:ext cx="9670869" cy="5439864"/>
          </a:xfrm>
          <a:prstGeom prst="rect">
            <a:avLst/>
          </a:prstGeom>
        </p:spPr>
      </p:pic>
      <p:sp>
        <p:nvSpPr>
          <p:cNvPr id="3" name="ZoneTexte 2">
            <a:extLst>
              <a:ext uri="{FF2B5EF4-FFF2-40B4-BE49-F238E27FC236}">
                <a16:creationId xmlns:a16="http://schemas.microsoft.com/office/drawing/2014/main" id="{DC8EB552-B8D4-4154-9854-5FD4BDC55CF5}"/>
              </a:ext>
            </a:extLst>
          </p:cNvPr>
          <p:cNvSpPr txBox="1"/>
          <p:nvPr/>
        </p:nvSpPr>
        <p:spPr>
          <a:xfrm>
            <a:off x="2223000" y="272474"/>
            <a:ext cx="8220075" cy="400110"/>
          </a:xfrm>
          <a:prstGeom prst="rect">
            <a:avLst/>
          </a:prstGeom>
          <a:noFill/>
        </p:spPr>
        <p:txBody>
          <a:bodyPr wrap="square" rtlCol="0">
            <a:spAutoFit/>
          </a:bodyPr>
          <a:lstStyle/>
          <a:p>
            <a:pPr algn="ctr"/>
            <a:r>
              <a:rPr lang="fr-FR" sz="2000" dirty="0"/>
              <a:t>Modélisation d’incendies fréquents sur une forêt monospécifique</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55098" y="341936"/>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5336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C1AD98-13F1-4638-883F-29B5FA2120BD}"/>
              </a:ext>
            </a:extLst>
          </p:cNvPr>
          <p:cNvSpPr txBox="1"/>
          <p:nvPr/>
        </p:nvSpPr>
        <p:spPr>
          <a:xfrm>
            <a:off x="2196874" y="231989"/>
            <a:ext cx="8220075" cy="400110"/>
          </a:xfrm>
          <a:prstGeom prst="rect">
            <a:avLst/>
          </a:prstGeom>
          <a:noFill/>
        </p:spPr>
        <p:txBody>
          <a:bodyPr wrap="square" rtlCol="0">
            <a:spAutoFit/>
          </a:bodyPr>
          <a:lstStyle/>
          <a:p>
            <a:pPr algn="ctr"/>
            <a:r>
              <a:rPr lang="fr-FR" sz="2000" dirty="0"/>
              <a:t>Modélisation d’incendies fréquents sur une forêt mixte</a:t>
            </a:r>
          </a:p>
        </p:txBody>
      </p:sp>
      <p:pic>
        <p:nvPicPr>
          <p:cNvPr id="3" name="Video Mixte">
            <a:hlinkClick r:id="" action="ppaction://media"/>
            <a:extLst>
              <a:ext uri="{FF2B5EF4-FFF2-40B4-BE49-F238E27FC236}">
                <a16:creationId xmlns:a16="http://schemas.microsoft.com/office/drawing/2014/main" id="{86D918E8-195D-4F8A-ADD0-DE36E6C2C06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32560" y="765809"/>
            <a:ext cx="9723120" cy="5469255"/>
          </a:xfrm>
          <a:prstGeom prst="rect">
            <a:avLst/>
          </a:prstGeom>
        </p:spPr>
      </p:pic>
      <p:sp>
        <p:nvSpPr>
          <p:cNvPr id="4" name="Vague 3">
            <a:extLst>
              <a:ext uri="{FF2B5EF4-FFF2-40B4-BE49-F238E27FC236}">
                <a16:creationId xmlns:a16="http://schemas.microsoft.com/office/drawing/2014/main" id="{374E6077-17AF-447C-AC18-E172E6A85FDE}"/>
              </a:ext>
            </a:extLst>
          </p:cNvPr>
          <p:cNvSpPr/>
          <p:nvPr/>
        </p:nvSpPr>
        <p:spPr>
          <a:xfrm rot="20691291">
            <a:off x="155096" y="341937"/>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40735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807511"/>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4" name="Vague 3">
            <a:extLst>
              <a:ext uri="{FF2B5EF4-FFF2-40B4-BE49-F238E27FC236}">
                <a16:creationId xmlns:a16="http://schemas.microsoft.com/office/drawing/2014/main" id="{374E6077-17AF-447C-AC18-E172E6A85FDE}"/>
              </a:ext>
            </a:extLst>
          </p:cNvPr>
          <p:cNvSpPr/>
          <p:nvPr/>
        </p:nvSpPr>
        <p:spPr>
          <a:xfrm rot="20691291">
            <a:off x="251201" y="330544"/>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8" name="ZoneTexte 7">
            <a:extLst>
              <a:ext uri="{FF2B5EF4-FFF2-40B4-BE49-F238E27FC236}">
                <a16:creationId xmlns:a16="http://schemas.microsoft.com/office/drawing/2014/main" id="{BC14D524-0D61-4866-ACEC-8017447948EF}"/>
              </a:ext>
            </a:extLst>
          </p:cNvPr>
          <p:cNvSpPr txBox="1"/>
          <p:nvPr/>
        </p:nvSpPr>
        <p:spPr>
          <a:xfrm>
            <a:off x="1616121" y="1412814"/>
            <a:ext cx="8798609" cy="707886"/>
          </a:xfrm>
          <a:prstGeom prst="rect">
            <a:avLst/>
          </a:prstGeom>
          <a:noFill/>
          <a:ln>
            <a:solidFill>
              <a:schemeClr val="bg1"/>
            </a:solidFill>
          </a:ln>
        </p:spPr>
        <p:txBody>
          <a:bodyPr wrap="square" rtlCol="0">
            <a:spAutoFit/>
          </a:bodyPr>
          <a:lstStyle/>
          <a:p>
            <a:pPr algn="ctr"/>
            <a:r>
              <a:rPr lang="fr-FR" sz="2000" b="1" dirty="0"/>
              <a:t>Les écosystèmes : des interactions dynamiques </a:t>
            </a:r>
          </a:p>
          <a:p>
            <a:pPr algn="ctr"/>
            <a:r>
              <a:rPr lang="fr-FR" sz="2000" b="1" dirty="0"/>
              <a:t>entre les êtres vivants et leur milieu </a:t>
            </a:r>
          </a:p>
        </p:txBody>
      </p:sp>
      <p:sp>
        <p:nvSpPr>
          <p:cNvPr id="6" name="Rectangle 5">
            <a:extLst>
              <a:ext uri="{FF2B5EF4-FFF2-40B4-BE49-F238E27FC236}">
                <a16:creationId xmlns:a16="http://schemas.microsoft.com/office/drawing/2014/main" id="{083E5D23-ED8D-41A3-8C21-B25AF844F1B5}"/>
              </a:ext>
            </a:extLst>
          </p:cNvPr>
          <p:cNvSpPr/>
          <p:nvPr/>
        </p:nvSpPr>
        <p:spPr>
          <a:xfrm>
            <a:off x="1097280" y="2439400"/>
            <a:ext cx="9836293" cy="3816429"/>
          </a:xfrm>
          <a:prstGeom prst="rect">
            <a:avLst/>
          </a:prstGeom>
        </p:spPr>
        <p:txBody>
          <a:bodyPr wrap="square">
            <a:spAutoFit/>
          </a:bodyPr>
          <a:lstStyle/>
          <a:p>
            <a:pPr algn="just"/>
            <a:r>
              <a:rPr lang="fr-FR" sz="2200" b="1" i="1" dirty="0">
                <a:solidFill>
                  <a:srgbClr val="000000"/>
                </a:solidFill>
                <a:latin typeface="Calibri" panose="020F0502020204030204" pitchFamily="34" charset="0"/>
              </a:rPr>
              <a:t>Précisions </a:t>
            </a:r>
            <a:r>
              <a:rPr lang="fr-FR" sz="2200" i="1" dirty="0">
                <a:solidFill>
                  <a:srgbClr val="000000"/>
                </a:solidFill>
                <a:latin typeface="Calibri" panose="020F0502020204030204" pitchFamily="34" charset="0"/>
              </a:rPr>
              <a:t>: </a:t>
            </a:r>
          </a:p>
          <a:p>
            <a:pPr marL="342900" indent="-342900" algn="just">
              <a:buFont typeface="Arial" panose="020B0604020202020204" pitchFamily="34" charset="0"/>
              <a:buChar char="•"/>
            </a:pPr>
            <a:r>
              <a:rPr lang="fr-FR" sz="2200" i="1" dirty="0">
                <a:solidFill>
                  <a:srgbClr val="000000"/>
                </a:solidFill>
                <a:latin typeface="Calibri" panose="020F0502020204030204" pitchFamily="34" charset="0"/>
              </a:rPr>
              <a:t>on ne cherche pas l’exhaustivité dans le recensement des menaces pesant sur les écosystèmes : il importe que chaque élève comprenne les enjeux et mécanismes d’une menace dans sa complexité ainsi que les solutions apportées par la démarche scientifique</a:t>
            </a:r>
          </a:p>
          <a:p>
            <a:pPr marL="342900" indent="-342900" algn="just">
              <a:buFont typeface="Arial" panose="020B0604020202020204" pitchFamily="34" charset="0"/>
              <a:buChar char="•"/>
            </a:pPr>
            <a:r>
              <a:rPr lang="fr-FR" sz="2200" i="1" dirty="0">
                <a:solidFill>
                  <a:srgbClr val="000000"/>
                </a:solidFill>
                <a:latin typeface="Calibri" panose="020F0502020204030204" pitchFamily="34" charset="0"/>
              </a:rPr>
              <a:t>l’étude des agrosystèmes et des sols a été traitée en Seconde. Il ne s’agit pas dans cette partie de faire un catalogue exhaustif des écosystèmes (structure et fonctionnement) mais, </a:t>
            </a:r>
            <a:r>
              <a:rPr lang="fr-FR" sz="2200" i="1" dirty="0">
                <a:solidFill>
                  <a:srgbClr val="FF0000"/>
                </a:solidFill>
                <a:latin typeface="Calibri" panose="020F0502020204030204" pitchFamily="34" charset="0"/>
              </a:rPr>
              <a:t>à partir d’un exemple observable, d’appréhender la diversité des interactions dans un écosystème et leurs effets sur sa dynamique</a:t>
            </a:r>
            <a:r>
              <a:rPr lang="fr-FR" sz="2200" i="1" dirty="0">
                <a:solidFill>
                  <a:srgbClr val="000000"/>
                </a:solidFill>
                <a:latin typeface="Calibri" panose="020F0502020204030204" pitchFamily="34" charset="0"/>
              </a:rPr>
              <a:t>.</a:t>
            </a:r>
          </a:p>
          <a:p>
            <a:pPr marL="342900" indent="-342900" algn="just">
              <a:buFont typeface="Arial" panose="020B0604020202020204" pitchFamily="34" charset="0"/>
              <a:buChar char="•"/>
            </a:pPr>
            <a:r>
              <a:rPr lang="fr-FR" sz="2200" i="1" dirty="0">
                <a:solidFill>
                  <a:srgbClr val="FF0000"/>
                </a:solidFill>
                <a:latin typeface="Calibri" panose="020F0502020204030204" pitchFamily="34" charset="0"/>
              </a:rPr>
              <a:t>On relie aussi la diversité fonctionnelle d’un écosystème à la diversité spécifique/ génétique, garante de cette diversité fonctionnelle</a:t>
            </a:r>
            <a:r>
              <a:rPr lang="fr-FR" sz="2200" i="1" dirty="0">
                <a:solidFill>
                  <a:srgbClr val="000000"/>
                </a:solidFill>
                <a:latin typeface="Calibri" panose="020F0502020204030204" pitchFamily="34" charset="0"/>
              </a:rPr>
              <a:t>. </a:t>
            </a:r>
            <a:endParaRPr lang="fr-FR" sz="2200" dirty="0"/>
          </a:p>
        </p:txBody>
      </p:sp>
    </p:spTree>
    <p:extLst>
      <p:ext uri="{BB962C8B-B14F-4D97-AF65-F5344CB8AC3E}">
        <p14:creationId xmlns:p14="http://schemas.microsoft.com/office/powerpoint/2010/main" val="24490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Dépendance des sociétés humaines vis-à-vis de la biodiversité/nature</a:t>
            </a:r>
          </a:p>
        </p:txBody>
      </p:sp>
      <p:sp>
        <p:nvSpPr>
          <p:cNvPr id="3" name="Espace réservé du contenu 2"/>
          <p:cNvSpPr>
            <a:spLocks noGrp="1"/>
          </p:cNvSpPr>
          <p:nvPr>
            <p:ph sz="half" idx="1"/>
          </p:nvPr>
        </p:nvSpPr>
        <p:spPr/>
        <p:txBody>
          <a:bodyPr>
            <a:normAutofit/>
          </a:bodyPr>
          <a:lstStyle/>
          <a:p>
            <a:r>
              <a:rPr lang="fr-FR" sz="2400" dirty="0"/>
              <a:t>Quelques besoins d’un être humain</a:t>
            </a:r>
          </a:p>
        </p:txBody>
      </p:sp>
      <p:sp>
        <p:nvSpPr>
          <p:cNvPr id="4" name="Espace réservé du contenu 3"/>
          <p:cNvSpPr>
            <a:spLocks noGrp="1"/>
          </p:cNvSpPr>
          <p:nvPr>
            <p:ph sz="half" idx="2"/>
          </p:nvPr>
        </p:nvSpPr>
        <p:spPr>
          <a:xfrm>
            <a:off x="7152520" y="1825625"/>
            <a:ext cx="4201280" cy="4351338"/>
          </a:xfrm>
        </p:spPr>
        <p:txBody>
          <a:bodyPr>
            <a:normAutofit/>
          </a:bodyPr>
          <a:lstStyle/>
          <a:p>
            <a:r>
              <a:rPr lang="fr-FR" sz="2400" dirty="0"/>
              <a:t>Limites planétaires</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sp>
        <p:nvSpPr>
          <p:cNvPr id="5" name="ZoneTexte 4"/>
          <p:cNvSpPr txBox="1"/>
          <p:nvPr/>
        </p:nvSpPr>
        <p:spPr>
          <a:xfrm>
            <a:off x="4485520" y="2558534"/>
            <a:ext cx="662717" cy="369332"/>
          </a:xfrm>
          <a:prstGeom prst="rect">
            <a:avLst/>
          </a:prstGeom>
          <a:noFill/>
        </p:spPr>
        <p:txBody>
          <a:bodyPr wrap="square" rtlCol="0">
            <a:spAutoFit/>
          </a:bodyPr>
          <a:lstStyle/>
          <a:p>
            <a:pPr algn="ctr"/>
            <a:r>
              <a:rPr lang="fr-FR" b="1" dirty="0">
                <a:solidFill>
                  <a:srgbClr val="00B0F0"/>
                </a:solidFill>
              </a:rPr>
              <a:t>0</a:t>
            </a:r>
            <a:r>
              <a:rPr lang="fr-FR" b="1" baseline="-25000" dirty="0">
                <a:solidFill>
                  <a:srgbClr val="00B0F0"/>
                </a:solidFill>
              </a:rPr>
              <a:t>2</a:t>
            </a:r>
          </a:p>
        </p:txBody>
      </p:sp>
      <p:pic>
        <p:nvPicPr>
          <p:cNvPr id="1028" name="Picture 4" descr="https://allergylosangeles.com/wp-content/uploads/2014/09/food-pyrami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2760" y="4074422"/>
            <a:ext cx="2910675" cy="25788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madDesign: Transgender icon and graphic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9240" y="2756848"/>
            <a:ext cx="1853484" cy="27819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en arc 6"/>
          <p:cNvCxnSpPr>
            <a:stCxn id="1028" idx="0"/>
          </p:cNvCxnSpPr>
          <p:nvPr/>
        </p:nvCxnSpPr>
        <p:spPr>
          <a:xfrm rot="16200000" flipV="1">
            <a:off x="3356328" y="3122653"/>
            <a:ext cx="948242" cy="955297"/>
          </a:xfrm>
          <a:prstGeom prst="curved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en arc 10"/>
          <p:cNvCxnSpPr/>
          <p:nvPr/>
        </p:nvCxnSpPr>
        <p:spPr>
          <a:xfrm rot="10800000" flipV="1">
            <a:off x="3352800" y="2756848"/>
            <a:ext cx="1255594" cy="198031"/>
          </a:xfrm>
          <a:prstGeom prst="curved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70" name="Picture 2" descr="C:\Users\Emmanuelle PORCHER\AppData\Local\Microsoft\Windows\Temporary Internet Files\Content.IE5\LEBEU1CZ\planet-earth-1457453_960_72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87737" y="2083269"/>
            <a:ext cx="4358787" cy="3982305"/>
          </a:xfrm>
          <a:prstGeom prst="rect">
            <a:avLst/>
          </a:prstGeom>
          <a:noFill/>
          <a:extLst>
            <a:ext uri="{909E8E84-426E-40DD-AFC4-6F175D3DCCD1}">
              <a14:hiddenFill xmlns:a14="http://schemas.microsoft.com/office/drawing/2010/main">
                <a:solidFill>
                  <a:srgbClr val="FFFFFF"/>
                </a:solidFill>
              </a14:hiddenFill>
            </a:ext>
          </a:extLst>
        </p:spPr>
      </p:pic>
      <p:sp>
        <p:nvSpPr>
          <p:cNvPr id="12" name="Vague 11">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3031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7DECDA2-2200-4E43-B321-402F5276D8A3}"/>
              </a:ext>
            </a:extLst>
          </p:cNvPr>
          <p:cNvSpPr/>
          <p:nvPr/>
        </p:nvSpPr>
        <p:spPr>
          <a:xfrm>
            <a:off x="1139585" y="763309"/>
            <a:ext cx="2968831" cy="1435581"/>
          </a:xfrm>
          <a:prstGeom prst="ellipse">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Terre, la vie et l’organisation du vivant</a:t>
            </a:r>
          </a:p>
        </p:txBody>
      </p:sp>
      <p:sp>
        <p:nvSpPr>
          <p:cNvPr id="5" name="Ellipse 4">
            <a:extLst>
              <a:ext uri="{FF2B5EF4-FFF2-40B4-BE49-F238E27FC236}">
                <a16:creationId xmlns:a16="http://schemas.microsoft.com/office/drawing/2014/main" id="{77324818-932A-0446-B44B-C11990D8E7CC}"/>
              </a:ext>
            </a:extLst>
          </p:cNvPr>
          <p:cNvSpPr/>
          <p:nvPr/>
        </p:nvSpPr>
        <p:spPr>
          <a:xfrm>
            <a:off x="4810841" y="763309"/>
            <a:ext cx="2968831" cy="143558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Enjeux planétaires contemporains</a:t>
            </a:r>
          </a:p>
        </p:txBody>
      </p:sp>
      <p:sp>
        <p:nvSpPr>
          <p:cNvPr id="6" name="Ellipse 5">
            <a:extLst>
              <a:ext uri="{FF2B5EF4-FFF2-40B4-BE49-F238E27FC236}">
                <a16:creationId xmlns:a16="http://schemas.microsoft.com/office/drawing/2014/main" id="{0571179A-844E-6A48-B9CF-CAB994601393}"/>
              </a:ext>
            </a:extLst>
          </p:cNvPr>
          <p:cNvSpPr/>
          <p:nvPr/>
        </p:nvSpPr>
        <p:spPr>
          <a:xfrm>
            <a:off x="8361311" y="763309"/>
            <a:ext cx="2968831" cy="143558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Corps humain et santé</a:t>
            </a:r>
          </a:p>
        </p:txBody>
      </p:sp>
      <p:sp>
        <p:nvSpPr>
          <p:cNvPr id="7" name="Rectangle 6">
            <a:extLst>
              <a:ext uri="{FF2B5EF4-FFF2-40B4-BE49-F238E27FC236}">
                <a16:creationId xmlns:a16="http://schemas.microsoft.com/office/drawing/2014/main" id="{10979392-6808-2B45-BAFA-E0E9B0BF7F26}"/>
              </a:ext>
            </a:extLst>
          </p:cNvPr>
          <p:cNvSpPr/>
          <p:nvPr/>
        </p:nvSpPr>
        <p:spPr>
          <a:xfrm>
            <a:off x="1066302" y="2338252"/>
            <a:ext cx="3115399" cy="18371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Une partie remaniée</a:t>
            </a:r>
          </a:p>
          <a:p>
            <a:pPr algn="ctr"/>
            <a:r>
              <a:rPr lang="fr-FR" sz="1400" b="1" dirty="0">
                <a:solidFill>
                  <a:schemeClr val="tx1"/>
                </a:solidFill>
              </a:rPr>
              <a:t>Organisation et fonctionnement </a:t>
            </a:r>
          </a:p>
          <a:p>
            <a:pPr algn="ctr"/>
            <a:r>
              <a:rPr lang="fr-FR" sz="1400" b="1" dirty="0">
                <a:solidFill>
                  <a:schemeClr val="tx1"/>
                </a:solidFill>
              </a:rPr>
              <a:t>d’un être vivant</a:t>
            </a:r>
          </a:p>
          <a:p>
            <a:pPr algn="ctr"/>
            <a:r>
              <a:rPr lang="fr-FR" sz="1400" b="1" dirty="0">
                <a:solidFill>
                  <a:schemeClr val="tx1"/>
                </a:solidFill>
              </a:rPr>
              <a:t>Les mécanismes évolutifs </a:t>
            </a:r>
          </a:p>
          <a:p>
            <a:pPr algn="ctr"/>
            <a:r>
              <a:rPr lang="fr-FR" sz="1400" dirty="0">
                <a:solidFill>
                  <a:schemeClr val="tx1"/>
                </a:solidFill>
              </a:rPr>
              <a:t>(dont la sélection sexuelle, dérive génétique)</a:t>
            </a:r>
          </a:p>
        </p:txBody>
      </p:sp>
      <p:sp>
        <p:nvSpPr>
          <p:cNvPr id="9" name="Rectangle 8">
            <a:extLst>
              <a:ext uri="{FF2B5EF4-FFF2-40B4-BE49-F238E27FC236}">
                <a16:creationId xmlns:a16="http://schemas.microsoft.com/office/drawing/2014/main" id="{3674D9E8-EBC4-804B-88D6-09E924AA3A25}"/>
              </a:ext>
            </a:extLst>
          </p:cNvPr>
          <p:cNvSpPr/>
          <p:nvPr/>
        </p:nvSpPr>
        <p:spPr>
          <a:xfrm>
            <a:off x="4810841" y="2338252"/>
            <a:ext cx="2921330" cy="183718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agrosystèmes </a:t>
            </a:r>
            <a:r>
              <a:rPr lang="fr-FR" sz="1400" dirty="0">
                <a:solidFill>
                  <a:schemeClr val="tx1"/>
                </a:solidFill>
              </a:rPr>
              <a:t>(dont les sols)</a:t>
            </a:r>
          </a:p>
          <a:p>
            <a:pPr algn="ctr"/>
            <a:endParaRPr lang="fr-FR" sz="1400" dirty="0">
              <a:solidFill>
                <a:schemeClr val="tx1"/>
              </a:solidFill>
            </a:endParaRPr>
          </a:p>
          <a:p>
            <a:pPr algn="ctr"/>
            <a:r>
              <a:rPr lang="fr-FR" sz="1400" b="1" dirty="0">
                <a:solidFill>
                  <a:schemeClr val="tx1"/>
                </a:solidFill>
              </a:rPr>
              <a:t>Géoscience et compréhension des paysages </a:t>
            </a:r>
            <a:r>
              <a:rPr lang="fr-FR" sz="1400" dirty="0">
                <a:solidFill>
                  <a:schemeClr val="tx1"/>
                </a:solidFill>
              </a:rPr>
              <a:t>(dont les risques)</a:t>
            </a:r>
            <a:endParaRPr lang="fr-FR" sz="1400" b="1" dirty="0">
              <a:solidFill>
                <a:schemeClr val="tx1"/>
              </a:solidFill>
            </a:endParaRPr>
          </a:p>
        </p:txBody>
      </p:sp>
      <p:sp>
        <p:nvSpPr>
          <p:cNvPr id="10" name="Rectangle 9">
            <a:extLst>
              <a:ext uri="{FF2B5EF4-FFF2-40B4-BE49-F238E27FC236}">
                <a16:creationId xmlns:a16="http://schemas.microsoft.com/office/drawing/2014/main" id="{765E6625-4FE1-0646-AD29-6996C6DC2998}"/>
              </a:ext>
            </a:extLst>
          </p:cNvPr>
          <p:cNvSpPr/>
          <p:nvPr/>
        </p:nvSpPr>
        <p:spPr>
          <a:xfrm>
            <a:off x="8361311" y="2338252"/>
            <a:ext cx="2921330" cy="18371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Procréation et sexualité humaines</a:t>
            </a:r>
          </a:p>
          <a:p>
            <a:pPr algn="ctr"/>
            <a:endParaRPr lang="fr-FR" sz="1600" b="1" dirty="0">
              <a:solidFill>
                <a:schemeClr val="tx1"/>
              </a:solidFill>
            </a:endParaRPr>
          </a:p>
          <a:p>
            <a:pPr algn="ctr"/>
            <a:r>
              <a:rPr lang="fr-FR" sz="1600" b="1" dirty="0">
                <a:solidFill>
                  <a:schemeClr val="tx1"/>
                </a:solidFill>
              </a:rPr>
              <a:t>Microorganismes et santé</a:t>
            </a:r>
          </a:p>
        </p:txBody>
      </p:sp>
      <p:sp>
        <p:nvSpPr>
          <p:cNvPr id="11" name="Rectangle 10">
            <a:extLst>
              <a:ext uri="{FF2B5EF4-FFF2-40B4-BE49-F238E27FC236}">
                <a16:creationId xmlns:a16="http://schemas.microsoft.com/office/drawing/2014/main" id="{F365F078-23F4-AF4A-A2A0-A39D5EBAD51E}"/>
              </a:ext>
            </a:extLst>
          </p:cNvPr>
          <p:cNvSpPr/>
          <p:nvPr/>
        </p:nvSpPr>
        <p:spPr>
          <a:xfrm>
            <a:off x="1066303" y="4529021"/>
            <a:ext cx="3115398" cy="21460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divisions cellulaires</a:t>
            </a:r>
          </a:p>
          <a:p>
            <a:pPr algn="ctr"/>
            <a:r>
              <a:rPr lang="fr-FR" sz="1400" b="1" dirty="0">
                <a:solidFill>
                  <a:schemeClr val="tx1"/>
                </a:solidFill>
              </a:rPr>
              <a:t>ADN – expression de l’information génétique – enzymes </a:t>
            </a:r>
          </a:p>
          <a:p>
            <a:pPr algn="ctr"/>
            <a:endParaRPr lang="fr-FR" sz="1400" b="1" dirty="0">
              <a:solidFill>
                <a:schemeClr val="tx1"/>
              </a:solidFill>
            </a:endParaRPr>
          </a:p>
          <a:p>
            <a:pPr algn="ctr"/>
            <a:r>
              <a:rPr lang="fr-FR" sz="1400" b="1" dirty="0">
                <a:solidFill>
                  <a:schemeClr val="tx1"/>
                </a:solidFill>
              </a:rPr>
              <a:t>Le fonctionnement de la Terre, les méthodes et techniques pour comprendre le fonctionnement interne de la Terre</a:t>
            </a:r>
          </a:p>
        </p:txBody>
      </p:sp>
      <p:sp>
        <p:nvSpPr>
          <p:cNvPr id="12" name="Rectangle 11">
            <a:extLst>
              <a:ext uri="{FF2B5EF4-FFF2-40B4-BE49-F238E27FC236}">
                <a16:creationId xmlns:a16="http://schemas.microsoft.com/office/drawing/2014/main" id="{14421DBF-0D59-2342-A7DA-08B53D9E7F32}"/>
              </a:ext>
            </a:extLst>
          </p:cNvPr>
          <p:cNvSpPr/>
          <p:nvPr/>
        </p:nvSpPr>
        <p:spPr>
          <a:xfrm>
            <a:off x="4810841" y="4529021"/>
            <a:ext cx="2921330" cy="2146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Ecosystèmes et services écosystémiques</a:t>
            </a:r>
          </a:p>
          <a:p>
            <a:pPr algn="ctr"/>
            <a:r>
              <a:rPr lang="fr-FR" sz="1400" dirty="0">
                <a:solidFill>
                  <a:schemeClr val="tx1"/>
                </a:solidFill>
              </a:rPr>
              <a:t> (vision systémique des écosystèmes terrestres et des activités clefs)</a:t>
            </a:r>
          </a:p>
        </p:txBody>
      </p:sp>
      <p:sp>
        <p:nvSpPr>
          <p:cNvPr id="13" name="Rectangle 12">
            <a:extLst>
              <a:ext uri="{FF2B5EF4-FFF2-40B4-BE49-F238E27FC236}">
                <a16:creationId xmlns:a16="http://schemas.microsoft.com/office/drawing/2014/main" id="{D82A92A4-28BA-D543-BC66-78A8FF767BDE}"/>
              </a:ext>
            </a:extLst>
          </p:cNvPr>
          <p:cNvSpPr/>
          <p:nvPr/>
        </p:nvSpPr>
        <p:spPr>
          <a:xfrm>
            <a:off x="8361311" y="4505716"/>
            <a:ext cx="2921330" cy="216940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Variations génétiques et santé </a:t>
            </a:r>
            <a:r>
              <a:rPr lang="fr-FR" sz="1600" dirty="0">
                <a:solidFill>
                  <a:schemeClr val="tx1"/>
                </a:solidFill>
              </a:rPr>
              <a:t>(antibiotiques)</a:t>
            </a:r>
          </a:p>
          <a:p>
            <a:pPr algn="ctr"/>
            <a:endParaRPr lang="fr-FR" sz="1600" dirty="0">
              <a:solidFill>
                <a:schemeClr val="tx1"/>
              </a:solidFill>
            </a:endParaRPr>
          </a:p>
          <a:p>
            <a:pPr algn="ctr"/>
            <a:r>
              <a:rPr lang="fr-FR" sz="1600" b="1" dirty="0">
                <a:solidFill>
                  <a:schemeClr val="tx1"/>
                </a:solidFill>
              </a:rPr>
              <a:t>Immunologie </a:t>
            </a:r>
            <a:r>
              <a:rPr lang="fr-FR" sz="1600" dirty="0">
                <a:solidFill>
                  <a:schemeClr val="tx1"/>
                </a:solidFill>
              </a:rPr>
              <a:t>(un système physiologique et ses applications)</a:t>
            </a:r>
          </a:p>
        </p:txBody>
      </p:sp>
      <p:sp>
        <p:nvSpPr>
          <p:cNvPr id="14" name="Vague 13">
            <a:extLst>
              <a:ext uri="{FF2B5EF4-FFF2-40B4-BE49-F238E27FC236}">
                <a16:creationId xmlns:a16="http://schemas.microsoft.com/office/drawing/2014/main" id="{374E6077-17AF-447C-AC18-E172E6A85FDE}"/>
              </a:ext>
            </a:extLst>
          </p:cNvPr>
          <p:cNvSpPr/>
          <p:nvPr/>
        </p:nvSpPr>
        <p:spPr>
          <a:xfrm rot="20691291">
            <a:off x="212780" y="5211242"/>
            <a:ext cx="870317" cy="758351"/>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1</a:t>
            </a:r>
            <a:r>
              <a:rPr lang="fr-FR" sz="1600" baseline="30000" dirty="0">
                <a:solidFill>
                  <a:schemeClr val="tx1"/>
                </a:solidFill>
              </a:rPr>
              <a:t>ère</a:t>
            </a:r>
            <a:r>
              <a:rPr lang="fr-FR" sz="1600" dirty="0">
                <a:solidFill>
                  <a:schemeClr val="tx1"/>
                </a:solidFill>
              </a:rPr>
              <a:t> spé SVT</a:t>
            </a:r>
          </a:p>
        </p:txBody>
      </p:sp>
      <p:sp>
        <p:nvSpPr>
          <p:cNvPr id="15" name="Vague 14">
            <a:extLst>
              <a:ext uri="{FF2B5EF4-FFF2-40B4-BE49-F238E27FC236}">
                <a16:creationId xmlns:a16="http://schemas.microsoft.com/office/drawing/2014/main" id="{374E6077-17AF-447C-AC18-E172E6A85FDE}"/>
              </a:ext>
            </a:extLst>
          </p:cNvPr>
          <p:cNvSpPr/>
          <p:nvPr/>
        </p:nvSpPr>
        <p:spPr>
          <a:xfrm rot="20691291">
            <a:off x="206753" y="3050491"/>
            <a:ext cx="912815" cy="71787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bg1"/>
                </a:solidFill>
              </a:rPr>
              <a:t>Seconde SVT</a:t>
            </a:r>
          </a:p>
        </p:txBody>
      </p:sp>
    </p:spTree>
    <p:extLst>
      <p:ext uri="{BB962C8B-B14F-4D97-AF65-F5344CB8AC3E}">
        <p14:creationId xmlns:p14="http://schemas.microsoft.com/office/powerpoint/2010/main" val="1513037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Apparition de la notion de service écosystémique</a:t>
            </a:r>
          </a:p>
        </p:txBody>
      </p:sp>
      <p:sp>
        <p:nvSpPr>
          <p:cNvPr id="5" name="Espace réservé du contenu 4"/>
          <p:cNvSpPr>
            <a:spLocks noGrp="1"/>
          </p:cNvSpPr>
          <p:nvPr>
            <p:ph sz="half" idx="1"/>
          </p:nvPr>
        </p:nvSpPr>
        <p:spPr>
          <a:xfrm>
            <a:off x="838200" y="1825625"/>
            <a:ext cx="6960326" cy="5163004"/>
          </a:xfrm>
        </p:spPr>
        <p:txBody>
          <a:bodyPr>
            <a:normAutofit lnSpcReduction="10000"/>
          </a:bodyPr>
          <a:lstStyle/>
          <a:p>
            <a:r>
              <a:rPr lang="fr-FR" sz="2400" dirty="0"/>
              <a:t>Services de la nature, services écologiques, services environnementaux…</a:t>
            </a:r>
          </a:p>
          <a:p>
            <a:endParaRPr lang="fr-FR" sz="2400" dirty="0"/>
          </a:p>
          <a:p>
            <a:r>
              <a:rPr lang="fr-FR" sz="2400" dirty="0"/>
              <a:t>Définition : </a:t>
            </a:r>
            <a:r>
              <a:rPr lang="fr-FR" sz="2400" b="1" dirty="0"/>
              <a:t>Bénéfices que les humains tirent des écosystèmes</a:t>
            </a:r>
          </a:p>
          <a:p>
            <a:endParaRPr lang="fr-FR" sz="2400" dirty="0"/>
          </a:p>
          <a:p>
            <a:r>
              <a:rPr lang="fr-FR" sz="2400" dirty="0"/>
              <a:t>Rend compte de la dépendance des êtres humains vis-à-vis de la biodiversité</a:t>
            </a:r>
          </a:p>
          <a:p>
            <a:endParaRPr lang="fr-FR" sz="2000" dirty="0"/>
          </a:p>
          <a:p>
            <a:endParaRPr lang="fr-FR" sz="2000" dirty="0"/>
          </a:p>
          <a:p>
            <a:pPr marL="0" indent="0" algn="r">
              <a:buNone/>
            </a:pPr>
            <a:endParaRPr lang="fr-FR" sz="2000" dirty="0"/>
          </a:p>
          <a:p>
            <a:pPr marL="0" indent="0" algn="r">
              <a:buNone/>
            </a:pPr>
            <a:r>
              <a:rPr lang="fr-FR" sz="2000" dirty="0"/>
              <a:t>Publication: </a:t>
            </a:r>
          </a:p>
          <a:p>
            <a:pPr marL="0" indent="0" algn="r">
              <a:buNone/>
            </a:pPr>
            <a:r>
              <a:rPr lang="fr-FR" sz="2000" dirty="0"/>
              <a:t>Février 1997</a:t>
            </a:r>
          </a:p>
          <a:p>
            <a:endParaRPr lang="fr-FR" sz="2000" dirty="0"/>
          </a:p>
          <a:p>
            <a:pPr marL="0" indent="0">
              <a:buNone/>
            </a:pPr>
            <a:endParaRPr lang="fr-FR" sz="2000" dirty="0"/>
          </a:p>
          <a:p>
            <a:endParaRPr lang="fr-FR" sz="2000" dirty="0"/>
          </a:p>
        </p:txBody>
      </p:sp>
      <p:pic>
        <p:nvPicPr>
          <p:cNvPr id="2050" name="Picture 2" descr="https://images-na.ssl-images-amazon.com/images/I/61YIcPL0Db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1818" y="947013"/>
            <a:ext cx="3785804" cy="5718737"/>
          </a:xfrm>
          <a:prstGeom prst="rect">
            <a:avLst/>
          </a:prstGeom>
          <a:noFill/>
          <a:extLst>
            <a:ext uri="{909E8E84-426E-40DD-AFC4-6F175D3DCCD1}">
              <a14:hiddenFill xmlns:a14="http://schemas.microsoft.com/office/drawing/2010/main">
                <a:solidFill>
                  <a:srgbClr val="FFFFFF"/>
                </a:solidFill>
              </a14:hiddenFill>
            </a:ext>
          </a:extLst>
        </p:spPr>
      </p:pic>
      <p:sp>
        <p:nvSpPr>
          <p:cNvPr id="6" name="Vague 5">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48058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7068" y="65821"/>
            <a:ext cx="8090263" cy="1325563"/>
          </a:xfrm>
        </p:spPr>
        <p:txBody>
          <a:bodyPr/>
          <a:lstStyle/>
          <a:p>
            <a:pPr algn="ctr"/>
            <a:r>
              <a:rPr lang="en-US" dirty="0"/>
              <a:t>Millennium Ecosystem Assessment </a:t>
            </a:r>
            <a:r>
              <a:rPr lang="en-US" sz="1800" dirty="0"/>
              <a:t>à</a:t>
            </a:r>
            <a:r>
              <a:rPr lang="fr-FR" sz="1800" dirty="0"/>
              <a:t> la demande des Nations-Unies (2000)</a:t>
            </a:r>
            <a:endParaRPr lang="en-US" sz="1800" dirty="0"/>
          </a:p>
        </p:txBody>
      </p:sp>
      <p:sp>
        <p:nvSpPr>
          <p:cNvPr id="3" name="Espace réservé du contenu 2"/>
          <p:cNvSpPr>
            <a:spLocks noGrp="1"/>
          </p:cNvSpPr>
          <p:nvPr>
            <p:ph sz="half" idx="1"/>
          </p:nvPr>
        </p:nvSpPr>
        <p:spPr/>
        <p:txBody>
          <a:bodyPr>
            <a:normAutofit lnSpcReduction="10000"/>
          </a:bodyPr>
          <a:lstStyle/>
          <a:p>
            <a:pPr marL="0" indent="0">
              <a:buNone/>
            </a:pPr>
            <a:endParaRPr lang="fr-FR" sz="2000" dirty="0"/>
          </a:p>
        </p:txBody>
      </p:sp>
      <p:sp>
        <p:nvSpPr>
          <p:cNvPr id="4" name="Espace réservé du contenu 3"/>
          <p:cNvSpPr>
            <a:spLocks noGrp="1"/>
          </p:cNvSpPr>
          <p:nvPr>
            <p:ph sz="half" idx="2"/>
          </p:nvPr>
        </p:nvSpPr>
        <p:spPr>
          <a:xfrm>
            <a:off x="6172200" y="1489166"/>
            <a:ext cx="5181600" cy="5029200"/>
          </a:xfrm>
        </p:spPr>
        <p:txBody>
          <a:bodyPr>
            <a:normAutofit lnSpcReduction="10000"/>
          </a:bodyPr>
          <a:lstStyle/>
          <a:p>
            <a:r>
              <a:rPr lang="fr-FR" altLang="en-US" sz="2000" dirty="0"/>
              <a:t>Bilan mondial de l’état des écosystèmes</a:t>
            </a:r>
          </a:p>
          <a:p>
            <a:pPr lvl="1"/>
            <a:r>
              <a:rPr lang="fr-FR" altLang="en-US" sz="1800" dirty="0"/>
              <a:t>&gt;1300 experts </a:t>
            </a:r>
          </a:p>
          <a:p>
            <a:pPr lvl="1"/>
            <a:r>
              <a:rPr lang="fr-FR" altLang="en-US" sz="1800" dirty="0"/>
              <a:t>1</a:t>
            </a:r>
            <a:r>
              <a:rPr lang="fr-FR" altLang="en-US" sz="1800" baseline="30000" dirty="0"/>
              <a:t>er</a:t>
            </a:r>
            <a:r>
              <a:rPr lang="fr-FR" altLang="en-US" sz="1800" dirty="0"/>
              <a:t> rapport en 2005 </a:t>
            </a:r>
          </a:p>
          <a:p>
            <a:pPr lvl="1"/>
            <a:endParaRPr lang="fr-FR" altLang="en-US" sz="1800" dirty="0"/>
          </a:p>
          <a:p>
            <a:r>
              <a:rPr lang="fr-FR" altLang="en-US" sz="2000" dirty="0"/>
              <a:t>Répertorie les services écosystémiques majeurs en quatre catégories</a:t>
            </a:r>
          </a:p>
          <a:p>
            <a:pPr lvl="1"/>
            <a:r>
              <a:rPr lang="fr-FR" altLang="en-US" sz="1800" dirty="0"/>
              <a:t>De l’ordre de 24 services</a:t>
            </a:r>
          </a:p>
          <a:p>
            <a:pPr lvl="1"/>
            <a:endParaRPr lang="fr-FR" altLang="en-US" sz="1600" dirty="0"/>
          </a:p>
          <a:p>
            <a:r>
              <a:rPr lang="fr-FR" altLang="en-US" sz="2000" dirty="0"/>
              <a:t>Evalue leur tendance temporelle</a:t>
            </a:r>
          </a:p>
          <a:p>
            <a:pPr lvl="1"/>
            <a:endParaRPr lang="fr-FR" altLang="en-US" sz="1600" dirty="0"/>
          </a:p>
          <a:p>
            <a:r>
              <a:rPr lang="fr-FR" altLang="en-US" sz="2000" dirty="0"/>
              <a:t>Propose quatre grands types de scénarios pour 2050</a:t>
            </a:r>
          </a:p>
          <a:p>
            <a:pPr marL="0" indent="0">
              <a:buNone/>
            </a:pPr>
            <a:endParaRPr lang="fr-FR" dirty="0"/>
          </a:p>
          <a:p>
            <a:pPr marL="0" indent="0">
              <a:buNone/>
            </a:pPr>
            <a:r>
              <a:rPr lang="fr-FR" sz="1900" dirty="0">
                <a:hlinkClick r:id="rId2"/>
              </a:rPr>
              <a:t>https://www.millenniumassessment.org/fr/Index-2.html</a:t>
            </a:r>
            <a:endParaRPr lang="fr-FR" sz="1900" dirty="0"/>
          </a:p>
          <a:p>
            <a:pPr marL="0" indent="0">
              <a:buNone/>
            </a:pPr>
            <a:endParaRPr lang="fr-FR" dirty="0"/>
          </a:p>
        </p:txBody>
      </p:sp>
      <p:pic>
        <p:nvPicPr>
          <p:cNvPr id="8198" name="Picture 6" descr="Biodiversity | WW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6671" y="1319371"/>
            <a:ext cx="5653129" cy="5522872"/>
          </a:xfrm>
          <a:prstGeom prst="rect">
            <a:avLst/>
          </a:prstGeom>
          <a:noFill/>
          <a:extLst>
            <a:ext uri="{909E8E84-426E-40DD-AFC4-6F175D3DCCD1}">
              <a14:hiddenFill xmlns:a14="http://schemas.microsoft.com/office/drawing/2010/main">
                <a:solidFill>
                  <a:srgbClr val="FFFFFF"/>
                </a:solidFill>
              </a14:hiddenFill>
            </a:ext>
          </a:extLst>
        </p:spPr>
      </p:pic>
      <p:sp>
        <p:nvSpPr>
          <p:cNvPr id="6" name="Vague 5">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20584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66800" y="150314"/>
            <a:ext cx="10058400" cy="1054913"/>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4" name="Vague 3">
            <a:extLst>
              <a:ext uri="{FF2B5EF4-FFF2-40B4-BE49-F238E27FC236}">
                <a16:creationId xmlns:a16="http://schemas.microsoft.com/office/drawing/2014/main" id="{374E6077-17AF-447C-AC18-E172E6A85FDE}"/>
              </a:ext>
            </a:extLst>
          </p:cNvPr>
          <p:cNvSpPr/>
          <p:nvPr/>
        </p:nvSpPr>
        <p:spPr>
          <a:xfrm rot="20691291">
            <a:off x="241305" y="11283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
        <p:nvSpPr>
          <p:cNvPr id="8" name="ZoneTexte 7">
            <a:extLst>
              <a:ext uri="{FF2B5EF4-FFF2-40B4-BE49-F238E27FC236}">
                <a16:creationId xmlns:a16="http://schemas.microsoft.com/office/drawing/2014/main" id="{BC14D524-0D61-4866-ACEC-8017447948EF}"/>
              </a:ext>
            </a:extLst>
          </p:cNvPr>
          <p:cNvSpPr txBox="1"/>
          <p:nvPr/>
        </p:nvSpPr>
        <p:spPr>
          <a:xfrm>
            <a:off x="1673736" y="1352659"/>
            <a:ext cx="10056710" cy="461665"/>
          </a:xfrm>
          <a:prstGeom prst="rect">
            <a:avLst/>
          </a:prstGeom>
          <a:noFill/>
          <a:ln>
            <a:solidFill>
              <a:schemeClr val="bg1"/>
            </a:solidFill>
          </a:ln>
        </p:spPr>
        <p:txBody>
          <a:bodyPr wrap="square" rtlCol="0">
            <a:spAutoFit/>
          </a:bodyPr>
          <a:lstStyle/>
          <a:p>
            <a:pPr algn="ctr"/>
            <a:r>
              <a:rPr lang="fr-FR" sz="2400" b="1" dirty="0"/>
              <a:t>L’humanité et les écosystèmes : les services écosystémiques et leur gestion</a:t>
            </a:r>
          </a:p>
        </p:txBody>
      </p:sp>
      <p:sp>
        <p:nvSpPr>
          <p:cNvPr id="5" name="Rectangle 4">
            <a:extLst>
              <a:ext uri="{FF2B5EF4-FFF2-40B4-BE49-F238E27FC236}">
                <a16:creationId xmlns:a16="http://schemas.microsoft.com/office/drawing/2014/main" id="{254AF1E6-0719-43C5-B1C1-A54B3E75540A}"/>
              </a:ext>
            </a:extLst>
          </p:cNvPr>
          <p:cNvSpPr/>
          <p:nvPr/>
        </p:nvSpPr>
        <p:spPr>
          <a:xfrm>
            <a:off x="1200649" y="1969224"/>
            <a:ext cx="9790702" cy="2308324"/>
          </a:xfrm>
          <a:prstGeom prst="rect">
            <a:avLst/>
          </a:prstGeom>
        </p:spPr>
        <p:txBody>
          <a:bodyPr wrap="square">
            <a:spAutoFit/>
          </a:bodyPr>
          <a:lstStyle/>
          <a:p>
            <a:pPr algn="just"/>
            <a:r>
              <a:rPr lang="fr-FR" sz="2400" b="1" i="1" dirty="0">
                <a:solidFill>
                  <a:srgbClr val="000000"/>
                </a:solidFill>
                <a:latin typeface="Calibri" panose="020F0502020204030204" pitchFamily="34" charset="0"/>
              </a:rPr>
              <a:t>Objectifs : </a:t>
            </a:r>
          </a:p>
          <a:p>
            <a:pPr algn="just"/>
            <a:endParaRPr lang="fr-FR" sz="2400" b="1" i="1" dirty="0">
              <a:solidFill>
                <a:srgbClr val="000000"/>
              </a:solidFill>
              <a:latin typeface="Calibri" panose="020F0502020204030204" pitchFamily="34" charset="0"/>
            </a:endParaRPr>
          </a:p>
          <a:p>
            <a:pPr marL="342900" indent="-342900" algn="just">
              <a:buFont typeface="Wingdings" panose="05000000000000000000" pitchFamily="2" charset="2"/>
              <a:buChar char="à"/>
            </a:pPr>
            <a:r>
              <a:rPr lang="fr-FR" sz="2400" i="1" dirty="0">
                <a:solidFill>
                  <a:srgbClr val="FF0000"/>
                </a:solidFill>
                <a:latin typeface="Calibri" panose="020F0502020204030204" pitchFamily="34" charset="0"/>
              </a:rPr>
              <a:t>transformer l’approche </a:t>
            </a:r>
            <a:r>
              <a:rPr lang="fr-FR" sz="2400" i="1" dirty="0" err="1">
                <a:solidFill>
                  <a:srgbClr val="FF0000"/>
                </a:solidFill>
                <a:latin typeface="Calibri" panose="020F0502020204030204" pitchFamily="34" charset="0"/>
              </a:rPr>
              <a:t>anthropocentrée</a:t>
            </a:r>
            <a:r>
              <a:rPr lang="fr-FR" sz="2400" i="1" dirty="0">
                <a:solidFill>
                  <a:srgbClr val="FF0000"/>
                </a:solidFill>
                <a:latin typeface="Calibri" panose="020F0502020204030204" pitchFamily="34" charset="0"/>
              </a:rPr>
              <a:t> en une approche </a:t>
            </a:r>
            <a:r>
              <a:rPr lang="fr-FR" sz="2400" i="1" dirty="0" err="1">
                <a:solidFill>
                  <a:srgbClr val="FF0000"/>
                </a:solidFill>
                <a:latin typeface="Calibri" panose="020F0502020204030204" pitchFamily="34" charset="0"/>
              </a:rPr>
              <a:t>écocentrée</a:t>
            </a:r>
            <a:r>
              <a:rPr lang="fr-FR" sz="2400" i="1" dirty="0">
                <a:solidFill>
                  <a:srgbClr val="FF0000"/>
                </a:solidFill>
                <a:latin typeface="Calibri" panose="020F0502020204030204" pitchFamily="34" charset="0"/>
              </a:rPr>
              <a:t> où l’homme est un élément des écosystèmes</a:t>
            </a:r>
            <a:endParaRPr lang="fr-FR" sz="2400" i="1" dirty="0">
              <a:solidFill>
                <a:srgbClr val="000000"/>
              </a:solidFill>
              <a:latin typeface="Calibri" panose="020F0502020204030204" pitchFamily="34" charset="0"/>
            </a:endParaRPr>
          </a:p>
          <a:p>
            <a:pPr marL="342900" indent="-342900" algn="just">
              <a:buFont typeface="Wingdings" panose="05000000000000000000" pitchFamily="2" charset="2"/>
              <a:buChar char="à"/>
            </a:pPr>
            <a:r>
              <a:rPr lang="fr-FR" sz="2400" i="1" dirty="0">
                <a:solidFill>
                  <a:srgbClr val="FF0000"/>
                </a:solidFill>
                <a:latin typeface="Calibri" panose="020F0502020204030204" pitchFamily="34" charset="0"/>
              </a:rPr>
              <a:t>comprendre que la démarche scientifique permet d’apporter des solutions à des problèmes écologiques complexes</a:t>
            </a:r>
            <a:endParaRPr lang="fr-FR" sz="2400" dirty="0"/>
          </a:p>
        </p:txBody>
      </p:sp>
      <p:sp>
        <p:nvSpPr>
          <p:cNvPr id="3" name="Rectangle 2">
            <a:extLst>
              <a:ext uri="{FF2B5EF4-FFF2-40B4-BE49-F238E27FC236}">
                <a16:creationId xmlns:a16="http://schemas.microsoft.com/office/drawing/2014/main" id="{AB628323-C889-4D53-80F0-CDD1493340F7}"/>
              </a:ext>
            </a:extLst>
          </p:cNvPr>
          <p:cNvSpPr/>
          <p:nvPr/>
        </p:nvSpPr>
        <p:spPr>
          <a:xfrm>
            <a:off x="581494" y="4432449"/>
            <a:ext cx="11320461" cy="2308324"/>
          </a:xfrm>
          <a:prstGeom prst="rect">
            <a:avLst/>
          </a:prstGeom>
        </p:spPr>
        <p:txBody>
          <a:bodyPr wrap="square">
            <a:spAutoFit/>
          </a:bodyPr>
          <a:lstStyle/>
          <a:p>
            <a:r>
              <a:rPr lang="fr-FR" sz="2400" dirty="0">
                <a:solidFill>
                  <a:srgbClr val="000000"/>
                </a:solidFill>
                <a:latin typeface="Arial" panose="020B0604020202020204" pitchFamily="34" charset="0"/>
              </a:rPr>
              <a:t>L’humanité tire un grand bénéfice de fonctions assurées gratuitement par les écosystèmes : ce sont les services écosystémiques d’approvisionnement (bois, champignons, pollinisation, fruits et graines, etc.), de régulation (dépollution de l’eau et de l’air, lutte contre l’érosion, les ravageurs et les maladies, recyclage de matière organique, fixation de carbone, etc.) et de culture (récréation, valeur patrimoniale, etc.). </a:t>
            </a:r>
            <a:endParaRPr lang="fr-FR" sz="2400" dirty="0"/>
          </a:p>
        </p:txBody>
      </p:sp>
    </p:spTree>
    <p:extLst>
      <p:ext uri="{BB962C8B-B14F-4D97-AF65-F5344CB8AC3E}">
        <p14:creationId xmlns:p14="http://schemas.microsoft.com/office/powerpoint/2010/main" val="23682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avec flèche 24"/>
          <p:cNvCxnSpPr/>
          <p:nvPr/>
        </p:nvCxnSpPr>
        <p:spPr>
          <a:xfrm flipH="1">
            <a:off x="8043140" y="1963869"/>
            <a:ext cx="1506984" cy="1958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503712" y="188641"/>
            <a:ext cx="5256584" cy="769441"/>
          </a:xfrm>
          <a:prstGeom prst="rect">
            <a:avLst/>
          </a:prstGeom>
          <a:noFill/>
          <a:ln w="38100">
            <a:solidFill>
              <a:schemeClr val="accent6">
                <a:lumMod val="50000"/>
              </a:schemeClr>
            </a:solidFill>
          </a:ln>
        </p:spPr>
        <p:txBody>
          <a:bodyPr wrap="square" rtlCol="0">
            <a:spAutoFit/>
          </a:bodyPr>
          <a:lstStyle/>
          <a:p>
            <a:r>
              <a:rPr lang="fr-FR" sz="2200" b="1" dirty="0"/>
              <a:t>L’humanité et les écosystèmes : les services écosystémiques et leur gestion</a:t>
            </a:r>
          </a:p>
        </p:txBody>
      </p:sp>
      <p:sp>
        <p:nvSpPr>
          <p:cNvPr id="3" name="ZoneTexte 2"/>
          <p:cNvSpPr txBox="1"/>
          <p:nvPr/>
        </p:nvSpPr>
        <p:spPr>
          <a:xfrm>
            <a:off x="4178371" y="3789041"/>
            <a:ext cx="1983789" cy="1015663"/>
          </a:xfrm>
          <a:prstGeom prst="rect">
            <a:avLst/>
          </a:prstGeom>
          <a:solidFill>
            <a:schemeClr val="accent3">
              <a:lumMod val="40000"/>
              <a:lumOff val="60000"/>
            </a:schemeClr>
          </a:solidFill>
          <a:ln w="25400">
            <a:solidFill>
              <a:srgbClr val="0000FF"/>
            </a:solidFill>
          </a:ln>
        </p:spPr>
        <p:txBody>
          <a:bodyPr wrap="square" rtlCol="0">
            <a:spAutoFit/>
          </a:bodyPr>
          <a:lstStyle/>
          <a:p>
            <a:r>
              <a:rPr lang="fr-FR" sz="2000" b="1" dirty="0"/>
              <a:t>Les différents écosystèmes de la planète</a:t>
            </a:r>
          </a:p>
        </p:txBody>
      </p:sp>
      <p:cxnSp>
        <p:nvCxnSpPr>
          <p:cNvPr id="5" name="Connecteur droit 4"/>
          <p:cNvCxnSpPr/>
          <p:nvPr/>
        </p:nvCxnSpPr>
        <p:spPr>
          <a:xfrm>
            <a:off x="6312025" y="4293096"/>
            <a:ext cx="941953" cy="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325986" y="4093041"/>
            <a:ext cx="1434311" cy="400110"/>
          </a:xfrm>
          <a:prstGeom prst="rect">
            <a:avLst/>
          </a:prstGeom>
          <a:solidFill>
            <a:schemeClr val="accent3">
              <a:lumMod val="40000"/>
              <a:lumOff val="60000"/>
            </a:schemeClr>
          </a:solidFill>
          <a:ln w="25400">
            <a:solidFill>
              <a:srgbClr val="0000FF"/>
            </a:solidFill>
          </a:ln>
        </p:spPr>
        <p:txBody>
          <a:bodyPr wrap="square" rtlCol="0">
            <a:spAutoFit/>
          </a:bodyPr>
          <a:lstStyle/>
          <a:p>
            <a:r>
              <a:rPr lang="fr-FR" sz="2000" b="1" dirty="0"/>
              <a:t>Le biotope</a:t>
            </a:r>
          </a:p>
        </p:txBody>
      </p:sp>
      <p:sp>
        <p:nvSpPr>
          <p:cNvPr id="7" name="ZoneTexte 6"/>
          <p:cNvSpPr txBox="1"/>
          <p:nvPr/>
        </p:nvSpPr>
        <p:spPr>
          <a:xfrm>
            <a:off x="4178371" y="2708920"/>
            <a:ext cx="1983789" cy="400110"/>
          </a:xfrm>
          <a:prstGeom prst="rect">
            <a:avLst/>
          </a:prstGeom>
          <a:solidFill>
            <a:schemeClr val="accent3">
              <a:lumMod val="40000"/>
              <a:lumOff val="60000"/>
            </a:schemeClr>
          </a:solidFill>
          <a:ln w="25400">
            <a:solidFill>
              <a:srgbClr val="0000FF"/>
            </a:solidFill>
          </a:ln>
        </p:spPr>
        <p:txBody>
          <a:bodyPr wrap="square" rtlCol="0">
            <a:spAutoFit/>
          </a:bodyPr>
          <a:lstStyle/>
          <a:p>
            <a:r>
              <a:rPr lang="fr-FR" sz="2000" b="1" dirty="0"/>
              <a:t>Les êtres vivants</a:t>
            </a:r>
          </a:p>
        </p:txBody>
      </p:sp>
      <p:cxnSp>
        <p:nvCxnSpPr>
          <p:cNvPr id="8" name="Connecteur droit 7"/>
          <p:cNvCxnSpPr/>
          <p:nvPr/>
        </p:nvCxnSpPr>
        <p:spPr>
          <a:xfrm>
            <a:off x="5159896" y="3140968"/>
            <a:ext cx="0" cy="576064"/>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519933" y="1265000"/>
            <a:ext cx="1279927" cy="400110"/>
          </a:xfrm>
          <a:prstGeom prst="rect">
            <a:avLst/>
          </a:prstGeom>
          <a:solidFill>
            <a:srgbClr val="FFFF00"/>
          </a:solidFill>
          <a:ln w="25400">
            <a:solidFill>
              <a:srgbClr val="0000FF"/>
            </a:solidFill>
          </a:ln>
        </p:spPr>
        <p:txBody>
          <a:bodyPr wrap="square" rtlCol="0">
            <a:spAutoFit/>
          </a:bodyPr>
          <a:lstStyle/>
          <a:p>
            <a:r>
              <a:rPr lang="fr-FR" sz="2000" b="1" dirty="0"/>
              <a:t>L’humain</a:t>
            </a:r>
          </a:p>
        </p:txBody>
      </p:sp>
      <p:cxnSp>
        <p:nvCxnSpPr>
          <p:cNvPr id="14" name="Connecteur droit avec flèche 13"/>
          <p:cNvCxnSpPr/>
          <p:nvPr/>
        </p:nvCxnSpPr>
        <p:spPr>
          <a:xfrm>
            <a:off x="4871864" y="1772816"/>
            <a:ext cx="0" cy="9361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5375920" y="1772816"/>
            <a:ext cx="0" cy="9361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392982" y="1971563"/>
            <a:ext cx="1294200" cy="369332"/>
          </a:xfrm>
          <a:prstGeom prst="rect">
            <a:avLst/>
          </a:prstGeom>
          <a:noFill/>
        </p:spPr>
        <p:txBody>
          <a:bodyPr wrap="none" rtlCol="0">
            <a:spAutoFit/>
          </a:bodyPr>
          <a:lstStyle/>
          <a:p>
            <a:r>
              <a:rPr lang="fr-FR" dirty="0"/>
              <a:t>interactions</a:t>
            </a:r>
          </a:p>
        </p:txBody>
      </p:sp>
      <p:sp>
        <p:nvSpPr>
          <p:cNvPr id="19" name="ZoneTexte 18"/>
          <p:cNvSpPr txBox="1"/>
          <p:nvPr/>
        </p:nvSpPr>
        <p:spPr>
          <a:xfrm>
            <a:off x="8760297" y="1433390"/>
            <a:ext cx="1279927" cy="400110"/>
          </a:xfrm>
          <a:prstGeom prst="rect">
            <a:avLst/>
          </a:prstGeom>
          <a:solidFill>
            <a:srgbClr val="FFFF00"/>
          </a:solidFill>
          <a:ln w="25400">
            <a:solidFill>
              <a:srgbClr val="0000FF"/>
            </a:solidFill>
          </a:ln>
        </p:spPr>
        <p:txBody>
          <a:bodyPr wrap="square" rtlCol="0">
            <a:spAutoFit/>
          </a:bodyPr>
          <a:lstStyle/>
          <a:p>
            <a:r>
              <a:rPr lang="fr-FR" sz="2000" b="1" dirty="0"/>
              <a:t>L’humain</a:t>
            </a:r>
          </a:p>
        </p:txBody>
      </p:sp>
      <p:cxnSp>
        <p:nvCxnSpPr>
          <p:cNvPr id="22" name="Connecteur droit avec flèche 21"/>
          <p:cNvCxnSpPr/>
          <p:nvPr/>
        </p:nvCxnSpPr>
        <p:spPr>
          <a:xfrm flipH="1">
            <a:off x="6312025" y="1943047"/>
            <a:ext cx="3088235" cy="9659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219744" y="2440923"/>
            <a:ext cx="3178755" cy="646331"/>
          </a:xfrm>
          <a:prstGeom prst="rect">
            <a:avLst/>
          </a:prstGeom>
          <a:solidFill>
            <a:schemeClr val="bg1"/>
          </a:solidFill>
        </p:spPr>
        <p:txBody>
          <a:bodyPr wrap="none" rtlCol="0">
            <a:spAutoFit/>
          </a:bodyPr>
          <a:lstStyle/>
          <a:p>
            <a:r>
              <a:rPr lang="fr-FR" dirty="0"/>
              <a:t>Exploitation et/ou modification</a:t>
            </a:r>
          </a:p>
          <a:p>
            <a:r>
              <a:rPr lang="fr-FR" dirty="0"/>
              <a:t>(action locale ou action globale)</a:t>
            </a:r>
          </a:p>
        </p:txBody>
      </p:sp>
      <p:sp>
        <p:nvSpPr>
          <p:cNvPr id="29" name="ZoneTexte 28"/>
          <p:cNvSpPr txBox="1"/>
          <p:nvPr/>
        </p:nvSpPr>
        <p:spPr>
          <a:xfrm>
            <a:off x="1673034" y="1550966"/>
            <a:ext cx="1983789" cy="1323439"/>
          </a:xfrm>
          <a:prstGeom prst="rect">
            <a:avLst/>
          </a:prstGeom>
          <a:solidFill>
            <a:srgbClr val="FF99FF"/>
          </a:solidFill>
          <a:ln w="25400">
            <a:solidFill>
              <a:srgbClr val="0000FF"/>
            </a:solidFill>
          </a:ln>
        </p:spPr>
        <p:txBody>
          <a:bodyPr wrap="square" rtlCol="0">
            <a:spAutoFit/>
          </a:bodyPr>
          <a:lstStyle/>
          <a:p>
            <a:r>
              <a:rPr lang="fr-FR" sz="2000" b="1" dirty="0"/>
              <a:t>Perte de biodiversité et effets néfastes pour l’humanité</a:t>
            </a:r>
          </a:p>
        </p:txBody>
      </p:sp>
      <p:grpSp>
        <p:nvGrpSpPr>
          <p:cNvPr id="9" name="Groupe 8"/>
          <p:cNvGrpSpPr/>
          <p:nvPr/>
        </p:nvGrpSpPr>
        <p:grpSpPr>
          <a:xfrm>
            <a:off x="2423887" y="2989944"/>
            <a:ext cx="1683657" cy="554323"/>
            <a:chOff x="899886" y="2989943"/>
            <a:chExt cx="1683657" cy="554323"/>
          </a:xfrm>
        </p:grpSpPr>
        <p:cxnSp>
          <p:nvCxnSpPr>
            <p:cNvPr id="32" name="Connecteur droit 31"/>
            <p:cNvCxnSpPr>
              <a:stCxn id="30" idx="2"/>
            </p:cNvCxnSpPr>
            <p:nvPr/>
          </p:nvCxnSpPr>
          <p:spPr>
            <a:xfrm>
              <a:off x="899886" y="2989943"/>
              <a:ext cx="0" cy="15102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899886" y="2989943"/>
              <a:ext cx="1683657" cy="554323"/>
              <a:chOff x="899886" y="2989943"/>
              <a:chExt cx="1683657" cy="554323"/>
            </a:xfrm>
          </p:grpSpPr>
          <p:sp>
            <p:nvSpPr>
              <p:cNvPr id="30" name="Forme libre 29"/>
              <p:cNvSpPr/>
              <p:nvPr/>
            </p:nvSpPr>
            <p:spPr>
              <a:xfrm>
                <a:off x="899886" y="2989943"/>
                <a:ext cx="1683657" cy="554323"/>
              </a:xfrm>
              <a:custGeom>
                <a:avLst/>
                <a:gdLst>
                  <a:gd name="connsiteX0" fmla="*/ 1683657 w 1683657"/>
                  <a:gd name="connsiteY0" fmla="*/ 174171 h 554323"/>
                  <a:gd name="connsiteX1" fmla="*/ 478971 w 1683657"/>
                  <a:gd name="connsiteY1" fmla="*/ 551543 h 554323"/>
                  <a:gd name="connsiteX2" fmla="*/ 0 w 1683657"/>
                  <a:gd name="connsiteY2" fmla="*/ 0 h 554323"/>
                  <a:gd name="connsiteX3" fmla="*/ 0 w 1683657"/>
                  <a:gd name="connsiteY3" fmla="*/ 0 h 554323"/>
                  <a:gd name="connsiteX4" fmla="*/ 0 w 1683657"/>
                  <a:gd name="connsiteY4" fmla="*/ 0 h 554323"/>
                  <a:gd name="connsiteX5" fmla="*/ 0 w 1683657"/>
                  <a:gd name="connsiteY5" fmla="*/ 0 h 5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657" h="554323">
                    <a:moveTo>
                      <a:pt x="1683657" y="174171"/>
                    </a:moveTo>
                    <a:cubicBezTo>
                      <a:pt x="1221618" y="377371"/>
                      <a:pt x="759580" y="580571"/>
                      <a:pt x="478971" y="551543"/>
                    </a:cubicBezTo>
                    <a:cubicBezTo>
                      <a:pt x="198362" y="522515"/>
                      <a:pt x="0" y="0"/>
                      <a:pt x="0" y="0"/>
                    </a:cubicBezTo>
                    <a:lnTo>
                      <a:pt x="0" y="0"/>
                    </a:lnTo>
                    <a:lnTo>
                      <a:pt x="0" y="0"/>
                    </a:lnTo>
                    <a:lnTo>
                      <a:pt x="0" y="0"/>
                    </a:ln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p:cNvCxnSpPr>
                <a:stCxn id="30" idx="2"/>
              </p:cNvCxnSpPr>
              <p:nvPr/>
            </p:nvCxnSpPr>
            <p:spPr>
              <a:xfrm>
                <a:off x="899886" y="2989943"/>
                <a:ext cx="143722" cy="9731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Groupe 9"/>
          <p:cNvGrpSpPr/>
          <p:nvPr/>
        </p:nvGrpSpPr>
        <p:grpSpPr>
          <a:xfrm>
            <a:off x="1703512" y="4525090"/>
            <a:ext cx="1800200" cy="1208167"/>
            <a:chOff x="179512" y="4525089"/>
            <a:chExt cx="1800200" cy="1208167"/>
          </a:xfrm>
        </p:grpSpPr>
        <p:sp>
          <p:nvSpPr>
            <p:cNvPr id="35" name="Étoile à 10 branches 34"/>
            <p:cNvSpPr/>
            <p:nvPr/>
          </p:nvSpPr>
          <p:spPr>
            <a:xfrm>
              <a:off x="179512" y="4525089"/>
              <a:ext cx="1800200" cy="1208167"/>
            </a:xfrm>
            <a:prstGeom prst="star10">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505445" y="4763917"/>
              <a:ext cx="1186235" cy="707886"/>
            </a:xfrm>
            <a:prstGeom prst="rect">
              <a:avLst/>
            </a:prstGeom>
            <a:solidFill>
              <a:srgbClr val="FFFF00"/>
            </a:solidFill>
          </p:spPr>
          <p:txBody>
            <a:bodyPr wrap="square">
              <a:spAutoFit/>
            </a:bodyPr>
            <a:lstStyle/>
            <a:p>
              <a:pPr algn="ctr"/>
              <a:r>
                <a:rPr lang="fr-FR" sz="2000" b="1" dirty="0"/>
                <a:t>Santé</a:t>
              </a:r>
            </a:p>
            <a:p>
              <a:r>
                <a:rPr lang="fr-FR" sz="2000" b="1" dirty="0"/>
                <a:t>humaine</a:t>
              </a:r>
            </a:p>
          </p:txBody>
        </p:sp>
      </p:grpSp>
      <p:cxnSp>
        <p:nvCxnSpPr>
          <p:cNvPr id="38" name="Connecteur droit 37"/>
          <p:cNvCxnSpPr/>
          <p:nvPr/>
        </p:nvCxnSpPr>
        <p:spPr>
          <a:xfrm flipV="1">
            <a:off x="3394263" y="4331340"/>
            <a:ext cx="642223" cy="43204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3719736" y="5348827"/>
            <a:ext cx="2851604" cy="1323439"/>
          </a:xfrm>
          <a:prstGeom prst="rect">
            <a:avLst/>
          </a:prstGeom>
          <a:solidFill>
            <a:srgbClr val="FF99FF"/>
          </a:solidFill>
          <a:ln w="25400">
            <a:solidFill>
              <a:srgbClr val="0000FF"/>
            </a:solidFill>
          </a:ln>
        </p:spPr>
        <p:txBody>
          <a:bodyPr wrap="square" rtlCol="0">
            <a:spAutoFit/>
          </a:bodyPr>
          <a:lstStyle/>
          <a:p>
            <a:r>
              <a:rPr lang="fr-FR" sz="2000" b="1" dirty="0"/>
              <a:t>Enjeux financiers = services écosystémiques (approvisionnement, régulation, culture)</a:t>
            </a:r>
          </a:p>
        </p:txBody>
      </p:sp>
      <p:cxnSp>
        <p:nvCxnSpPr>
          <p:cNvPr id="41" name="Connecteur droit 40"/>
          <p:cNvCxnSpPr/>
          <p:nvPr/>
        </p:nvCxnSpPr>
        <p:spPr>
          <a:xfrm flipH="1">
            <a:off x="5159896" y="4869160"/>
            <a:ext cx="10371" cy="479666"/>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7896200" y="5379221"/>
            <a:ext cx="2517356" cy="1015663"/>
          </a:xfrm>
          <a:prstGeom prst="rect">
            <a:avLst/>
          </a:prstGeom>
          <a:noFill/>
          <a:ln w="25400">
            <a:solidFill>
              <a:srgbClr val="0000FF"/>
            </a:solidFill>
          </a:ln>
        </p:spPr>
        <p:txBody>
          <a:bodyPr wrap="square" rtlCol="0">
            <a:spAutoFit/>
          </a:bodyPr>
          <a:lstStyle/>
          <a:p>
            <a:r>
              <a:rPr lang="fr-FR" sz="2000" b="1" dirty="0"/>
              <a:t>La recherche pour la durabilité, ingénierie écologique</a:t>
            </a:r>
          </a:p>
        </p:txBody>
      </p:sp>
      <p:sp>
        <p:nvSpPr>
          <p:cNvPr id="48" name="Flèche vers le haut 47"/>
          <p:cNvSpPr/>
          <p:nvPr/>
        </p:nvSpPr>
        <p:spPr>
          <a:xfrm rot="16200000">
            <a:off x="6708548" y="5346513"/>
            <a:ext cx="1008112" cy="1081080"/>
          </a:xfrm>
          <a:prstGeom prst="up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Vague 30">
            <a:extLst>
              <a:ext uri="{FF2B5EF4-FFF2-40B4-BE49-F238E27FC236}">
                <a16:creationId xmlns:a16="http://schemas.microsoft.com/office/drawing/2014/main" id="{374E6077-17AF-447C-AC18-E172E6A85FDE}"/>
              </a:ext>
            </a:extLst>
          </p:cNvPr>
          <p:cNvSpPr/>
          <p:nvPr/>
        </p:nvSpPr>
        <p:spPr>
          <a:xfrm rot="20691291">
            <a:off x="241304" y="602594"/>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22052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par>
                          <p:cTn id="27" fill="hold">
                            <p:stCondLst>
                              <p:cond delay="500"/>
                            </p:stCondLst>
                            <p:childTnLst>
                              <p:par>
                                <p:cTn id="28" presetID="16" presetClass="entr" presetSubtype="37"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outVertical)">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par>
                                <p:cTn id="36" presetID="16" presetClass="entr" presetSubtype="37"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1000"/>
                                        <p:tgtEl>
                                          <p:spTgt spid="10"/>
                                        </p:tgtEl>
                                      </p:cBhvr>
                                    </p:animEffect>
                                  </p:childTnLst>
                                </p:cTn>
                              </p:par>
                              <p:par>
                                <p:cTn id="39" presetID="22" presetClass="entr" presetSubtype="1"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arn(outVertical)">
                                      <p:cBhvr>
                                        <p:cTn id="44" dur="1000"/>
                                        <p:tgtEl>
                                          <p:spTgt spid="40"/>
                                        </p:tgtEl>
                                      </p:cBhvr>
                                    </p:animEffect>
                                  </p:childTnLst>
                                </p:cTn>
                              </p:par>
                            </p:childTnLst>
                          </p:cTn>
                        </p:par>
                        <p:par>
                          <p:cTn id="45" fill="hold">
                            <p:stCondLst>
                              <p:cond delay="1000"/>
                            </p:stCondLst>
                            <p:childTnLst>
                              <p:par>
                                <p:cTn id="46" presetID="10" presetClass="entr" presetSubtype="0" fill="hold" grpId="0" nodeType="afterEffect">
                                  <p:stCondLst>
                                    <p:cond delay="100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3000"/>
                                        <p:tgtEl>
                                          <p:spTgt spid="48"/>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3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animBg="1"/>
      <p:bldP spid="21" grpId="0" animBg="1"/>
      <p:bldP spid="29" grpId="0" animBg="1"/>
      <p:bldP spid="40" grpId="0" animBg="1"/>
      <p:bldP spid="47" grpId="0"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2176464" y="5129213"/>
            <a:ext cx="8334375" cy="1384300"/>
            <a:chOff x="411" y="3231"/>
            <a:chExt cx="5250" cy="872"/>
          </a:xfrm>
        </p:grpSpPr>
        <p:sp>
          <p:nvSpPr>
            <p:cNvPr id="22558" name="Text Box 22"/>
            <p:cNvSpPr txBox="1">
              <a:spLocks noChangeArrowheads="1"/>
            </p:cNvSpPr>
            <p:nvPr/>
          </p:nvSpPr>
          <p:spPr bwMode="auto">
            <a:xfrm>
              <a:off x="3587" y="3921"/>
              <a:ext cx="20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r" eaLnBrk="1" hangingPunct="1">
                <a:spcBef>
                  <a:spcPct val="50000"/>
                </a:spcBef>
                <a:buClrTx/>
                <a:buSzTx/>
                <a:buFontTx/>
                <a:buNone/>
              </a:pPr>
              <a:r>
                <a:rPr lang="fr-FR" altLang="en-US" sz="1200" dirty="0">
                  <a:solidFill>
                    <a:srgbClr val="0000FF"/>
                  </a:solidFill>
                </a:rPr>
                <a:t>Economie, anthropologie, sociologie</a:t>
              </a:r>
            </a:p>
          </p:txBody>
        </p:sp>
        <p:sp>
          <p:nvSpPr>
            <p:cNvPr id="22557" name="Rectangle 21"/>
            <p:cNvSpPr>
              <a:spLocks noChangeArrowheads="1"/>
            </p:cNvSpPr>
            <p:nvPr/>
          </p:nvSpPr>
          <p:spPr bwMode="auto">
            <a:xfrm>
              <a:off x="411" y="3231"/>
              <a:ext cx="5250" cy="872"/>
            </a:xfrm>
            <a:prstGeom prst="rect">
              <a:avLst/>
            </a:prstGeom>
            <a:noFill/>
            <a:ln w="3810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grpSp>
      <p:grpSp>
        <p:nvGrpSpPr>
          <p:cNvPr id="3" name="Group 39"/>
          <p:cNvGrpSpPr>
            <a:grpSpLocks/>
          </p:cNvGrpSpPr>
          <p:nvPr/>
        </p:nvGrpSpPr>
        <p:grpSpPr bwMode="auto">
          <a:xfrm>
            <a:off x="1898650" y="1576389"/>
            <a:ext cx="5511800" cy="4022725"/>
            <a:chOff x="236" y="993"/>
            <a:chExt cx="3472" cy="2534"/>
          </a:xfrm>
        </p:grpSpPr>
        <p:sp>
          <p:nvSpPr>
            <p:cNvPr id="22555" name="Rectangle 20"/>
            <p:cNvSpPr>
              <a:spLocks noChangeArrowheads="1"/>
            </p:cNvSpPr>
            <p:nvPr/>
          </p:nvSpPr>
          <p:spPr bwMode="auto">
            <a:xfrm>
              <a:off x="236" y="993"/>
              <a:ext cx="3472" cy="2534"/>
            </a:xfrm>
            <a:prstGeom prst="rect">
              <a:avLst/>
            </a:prstGeom>
            <a:noFill/>
            <a:ln w="381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sp>
          <p:nvSpPr>
            <p:cNvPr id="22556" name="Text Box 23"/>
            <p:cNvSpPr txBox="1">
              <a:spLocks noChangeArrowheads="1"/>
            </p:cNvSpPr>
            <p:nvPr/>
          </p:nvSpPr>
          <p:spPr bwMode="auto">
            <a:xfrm>
              <a:off x="256" y="1029"/>
              <a:ext cx="52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50000"/>
                </a:spcBef>
                <a:buClrTx/>
                <a:buSzTx/>
                <a:buFontTx/>
                <a:buNone/>
              </a:pPr>
              <a:r>
                <a:rPr lang="fr-FR" altLang="en-US" sz="1200">
                  <a:solidFill>
                    <a:schemeClr val="accent1"/>
                  </a:solidFill>
                </a:rPr>
                <a:t>Ecologie</a:t>
              </a:r>
            </a:p>
          </p:txBody>
        </p:sp>
      </p:grpSp>
      <p:sp>
        <p:nvSpPr>
          <p:cNvPr id="22533" name="Rectangle 2"/>
          <p:cNvSpPr>
            <a:spLocks noGrp="1" noChangeArrowheads="1"/>
          </p:cNvSpPr>
          <p:nvPr>
            <p:ph type="title"/>
          </p:nvPr>
        </p:nvSpPr>
        <p:spPr>
          <a:xfrm>
            <a:off x="754063" y="196057"/>
            <a:ext cx="10515600" cy="1325563"/>
          </a:xfrm>
        </p:spPr>
        <p:txBody>
          <a:bodyPr/>
          <a:lstStyle/>
          <a:p>
            <a:pPr algn="ctr" eaLnBrk="1" hangingPunct="1"/>
            <a:r>
              <a:rPr lang="fr-FR" altLang="en-US" sz="4000" dirty="0"/>
              <a:t>Fonctionnement des écosystèmes et services écosystémiques (exemple)</a:t>
            </a:r>
          </a:p>
        </p:txBody>
      </p:sp>
      <p:sp>
        <p:nvSpPr>
          <p:cNvPr id="22534" name="Text Box 6"/>
          <p:cNvSpPr txBox="1">
            <a:spLocks noChangeArrowheads="1"/>
          </p:cNvSpPr>
          <p:nvPr/>
        </p:nvSpPr>
        <p:spPr bwMode="auto">
          <a:xfrm>
            <a:off x="2098676" y="3060701"/>
            <a:ext cx="1439863" cy="1184275"/>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fr-FR" altLang="ja-JP" sz="1400" b="1">
                <a:solidFill>
                  <a:srgbClr val="008000"/>
                </a:solidFill>
                <a:latin typeface="Palatino Linotype" pitchFamily="18" charset="0"/>
                <a:ea typeface="MS Mincho" pitchFamily="49" charset="-128"/>
              </a:rPr>
              <a:t>Structure des communautés</a:t>
            </a:r>
          </a:p>
          <a:p>
            <a:pPr algn="ctr" eaLnBrk="1" hangingPunct="1">
              <a:spcBef>
                <a:spcPct val="0"/>
              </a:spcBef>
              <a:buClrTx/>
              <a:buSzTx/>
              <a:buFontTx/>
              <a:buNone/>
            </a:pPr>
            <a:r>
              <a:rPr lang="fr-FR" altLang="ja-JP" sz="1400" b="1">
                <a:solidFill>
                  <a:srgbClr val="008000"/>
                </a:solidFill>
                <a:latin typeface="Palatino Linotype" pitchFamily="18" charset="0"/>
                <a:ea typeface="MS Mincho" pitchFamily="49" charset="-128"/>
              </a:rPr>
              <a:t>(Diversité, présence d’une espèce ….)</a:t>
            </a:r>
            <a:endParaRPr lang="fr-FR" altLang="en-US" sz="1400"/>
          </a:p>
        </p:txBody>
      </p:sp>
      <p:grpSp>
        <p:nvGrpSpPr>
          <p:cNvPr id="4" name="Group 38"/>
          <p:cNvGrpSpPr>
            <a:grpSpLocks/>
          </p:cNvGrpSpPr>
          <p:nvPr/>
        </p:nvGrpSpPr>
        <p:grpSpPr bwMode="auto">
          <a:xfrm>
            <a:off x="2495551" y="4262439"/>
            <a:ext cx="5788025" cy="1679575"/>
            <a:chOff x="612" y="2685"/>
            <a:chExt cx="3646" cy="1058"/>
          </a:xfrm>
        </p:grpSpPr>
        <p:sp>
          <p:nvSpPr>
            <p:cNvPr id="22550" name="Text Box 12"/>
            <p:cNvSpPr txBox="1">
              <a:spLocks noChangeArrowheads="1"/>
            </p:cNvSpPr>
            <p:nvPr/>
          </p:nvSpPr>
          <p:spPr bwMode="auto">
            <a:xfrm>
              <a:off x="612" y="3413"/>
              <a:ext cx="774" cy="330"/>
            </a:xfrm>
            <a:prstGeom prst="rect">
              <a:avLst/>
            </a:prstGeom>
            <a:solidFill>
              <a:schemeClr val="bg1"/>
            </a:solidFill>
            <a:ln w="28575">
              <a:solidFill>
                <a:srgbClr val="000000"/>
              </a:solidFill>
              <a:miter lim="800000"/>
              <a:headEnd/>
              <a:tailEnd/>
            </a:ln>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fr-FR" altLang="ja-JP" sz="1400" b="1">
                  <a:latin typeface="Palatino Linotype" pitchFamily="18" charset="0"/>
                  <a:ea typeface="MS Mincho" pitchFamily="49" charset="-128"/>
                </a:rPr>
                <a:t>Activités humaines</a:t>
              </a:r>
              <a:endParaRPr lang="fr-FR" altLang="en-US" sz="1400"/>
            </a:p>
          </p:txBody>
        </p:sp>
        <p:sp>
          <p:nvSpPr>
            <p:cNvPr id="22551" name="AutoShape 13"/>
            <p:cNvSpPr>
              <a:spLocks noChangeArrowheads="1"/>
            </p:cNvSpPr>
            <p:nvPr/>
          </p:nvSpPr>
          <p:spPr bwMode="auto">
            <a:xfrm>
              <a:off x="1396" y="3554"/>
              <a:ext cx="2862" cy="92"/>
            </a:xfrm>
            <a:prstGeom prst="leftArrow">
              <a:avLst>
                <a:gd name="adj1" fmla="val 50000"/>
                <a:gd name="adj2" fmla="val 777717"/>
              </a:avLst>
            </a:prstGeom>
            <a:solidFill>
              <a:srgbClr val="FFFFFF"/>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sp>
          <p:nvSpPr>
            <p:cNvPr id="22552" name="AutoShape 14"/>
            <p:cNvSpPr>
              <a:spLocks noChangeArrowheads="1"/>
            </p:cNvSpPr>
            <p:nvPr/>
          </p:nvSpPr>
          <p:spPr bwMode="auto">
            <a:xfrm>
              <a:off x="880" y="2685"/>
              <a:ext cx="55" cy="727"/>
            </a:xfrm>
            <a:prstGeom prst="upArrow">
              <a:avLst>
                <a:gd name="adj1" fmla="val 50000"/>
                <a:gd name="adj2" fmla="val 330455"/>
              </a:avLst>
            </a:prstGeom>
            <a:solidFill>
              <a:srgbClr val="FFFFFF"/>
            </a:solidFill>
            <a:ln w="9525">
              <a:solidFill>
                <a:srgbClr val="000000"/>
              </a:solidFill>
              <a:miter lim="800000"/>
              <a:headEnd/>
              <a:tailEnd/>
            </a:ln>
          </p:spPr>
          <p:txBody>
            <a:bodyPr vert="eaVert"/>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sp>
          <p:nvSpPr>
            <p:cNvPr id="22553" name="AutoShape 15"/>
            <p:cNvSpPr>
              <a:spLocks noChangeArrowheads="1"/>
            </p:cNvSpPr>
            <p:nvPr/>
          </p:nvSpPr>
          <p:spPr bwMode="auto">
            <a:xfrm>
              <a:off x="702" y="2974"/>
              <a:ext cx="113" cy="148"/>
            </a:xfrm>
            <a:prstGeom prst="plus">
              <a:avLst>
                <a:gd name="adj" fmla="val 36750"/>
              </a:avLst>
            </a:prstGeom>
            <a:solidFill>
              <a:srgbClr val="FFFFFF"/>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sp>
          <p:nvSpPr>
            <p:cNvPr id="22554" name="Rectangle 16"/>
            <p:cNvSpPr>
              <a:spLocks noChangeArrowheads="1"/>
            </p:cNvSpPr>
            <p:nvPr/>
          </p:nvSpPr>
          <p:spPr bwMode="auto">
            <a:xfrm>
              <a:off x="1000" y="3026"/>
              <a:ext cx="113" cy="4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grpSp>
      <p:pic>
        <p:nvPicPr>
          <p:cNvPr id="22536" name="Picture 3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1957389"/>
            <a:ext cx="152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5"/>
          <p:cNvGrpSpPr>
            <a:grpSpLocks/>
          </p:cNvGrpSpPr>
          <p:nvPr/>
        </p:nvGrpSpPr>
        <p:grpSpPr bwMode="auto">
          <a:xfrm>
            <a:off x="3548064" y="2892426"/>
            <a:ext cx="2517775" cy="1868488"/>
            <a:chOff x="1275" y="1822"/>
            <a:chExt cx="1586" cy="1177"/>
          </a:xfrm>
        </p:grpSpPr>
        <p:sp>
          <p:nvSpPr>
            <p:cNvPr id="22547" name="Text Box 5"/>
            <p:cNvSpPr txBox="1">
              <a:spLocks noChangeArrowheads="1"/>
            </p:cNvSpPr>
            <p:nvPr/>
          </p:nvSpPr>
          <p:spPr bwMode="auto">
            <a:xfrm>
              <a:off x="1438" y="2534"/>
              <a:ext cx="1423" cy="465"/>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fr-FR" altLang="ja-JP" sz="1400" b="1" dirty="0">
                  <a:solidFill>
                    <a:srgbClr val="FF9900"/>
                  </a:solidFill>
                  <a:latin typeface="Palatino Linotype" pitchFamily="18" charset="0"/>
                  <a:ea typeface="MS Mincho" pitchFamily="49" charset="-128"/>
                </a:rPr>
                <a:t>Propriété de l’écosystème</a:t>
              </a:r>
            </a:p>
            <a:p>
              <a:pPr algn="ctr" eaLnBrk="1" hangingPunct="1">
                <a:spcBef>
                  <a:spcPct val="0"/>
                </a:spcBef>
                <a:buClrTx/>
                <a:buSzTx/>
                <a:buFontTx/>
                <a:buNone/>
              </a:pPr>
              <a:r>
                <a:rPr lang="fr-FR" altLang="ja-JP" sz="1400" b="1" dirty="0">
                  <a:solidFill>
                    <a:srgbClr val="FF9900"/>
                  </a:solidFill>
                  <a:latin typeface="Palatino Linotype" pitchFamily="18" charset="0"/>
                  <a:ea typeface="MS Mincho" pitchFamily="49" charset="-128"/>
                </a:rPr>
                <a:t>(Production primaire, circulation de l’eau…)</a:t>
              </a:r>
              <a:endParaRPr lang="fr-FR" altLang="en-US" sz="1400" dirty="0"/>
            </a:p>
          </p:txBody>
        </p:sp>
        <p:sp>
          <p:nvSpPr>
            <p:cNvPr id="22548" name="AutoShape 19"/>
            <p:cNvSpPr>
              <a:spLocks noChangeArrowheads="1"/>
            </p:cNvSpPr>
            <p:nvPr/>
          </p:nvSpPr>
          <p:spPr bwMode="auto">
            <a:xfrm>
              <a:off x="1275" y="2585"/>
              <a:ext cx="153" cy="85"/>
            </a:xfrm>
            <a:prstGeom prst="rightArrow">
              <a:avLst>
                <a:gd name="adj1" fmla="val 50000"/>
                <a:gd name="adj2" fmla="val 45000"/>
              </a:avLst>
            </a:prstGeom>
            <a:solidFill>
              <a:srgbClr val="FFFFFF"/>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22549" name="Picture 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9" y="1822"/>
              <a:ext cx="90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6"/>
          <p:cNvGrpSpPr>
            <a:grpSpLocks/>
          </p:cNvGrpSpPr>
          <p:nvPr/>
        </p:nvGrpSpPr>
        <p:grpSpPr bwMode="auto">
          <a:xfrm>
            <a:off x="6088063" y="3681414"/>
            <a:ext cx="1930400" cy="1851025"/>
            <a:chOff x="2875" y="2319"/>
            <a:chExt cx="1216" cy="1166"/>
          </a:xfrm>
        </p:grpSpPr>
        <p:sp>
          <p:nvSpPr>
            <p:cNvPr id="22544" name="Text Box 7"/>
            <p:cNvSpPr txBox="1">
              <a:spLocks noChangeArrowheads="1"/>
            </p:cNvSpPr>
            <p:nvPr/>
          </p:nvSpPr>
          <p:spPr bwMode="auto">
            <a:xfrm>
              <a:off x="3035" y="3007"/>
              <a:ext cx="1056" cy="478"/>
            </a:xfrm>
            <a:prstGeom prst="rect">
              <a:avLst/>
            </a:prstGeom>
            <a:solidFill>
              <a:schemeClr val="bg1"/>
            </a:solidFill>
            <a:ln w="28575">
              <a:solidFill>
                <a:srgbClr val="FF0000"/>
              </a:solidFill>
              <a:miter lim="800000"/>
              <a:headEnd/>
              <a:tailEnd/>
            </a:ln>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fr-FR" altLang="ja-JP" sz="1400" b="1" dirty="0">
                  <a:solidFill>
                    <a:srgbClr val="FF0000"/>
                  </a:solidFill>
                  <a:latin typeface="Palatino Linotype" pitchFamily="18" charset="0"/>
                  <a:ea typeface="MS Mincho" pitchFamily="49" charset="-128"/>
                </a:rPr>
                <a:t>Services</a:t>
              </a:r>
            </a:p>
            <a:p>
              <a:pPr algn="ctr" eaLnBrk="1" hangingPunct="1">
                <a:spcBef>
                  <a:spcPct val="0"/>
                </a:spcBef>
                <a:buClrTx/>
                <a:buSzTx/>
                <a:buFontTx/>
                <a:buNone/>
              </a:pPr>
              <a:r>
                <a:rPr lang="fr-FR" altLang="ja-JP" sz="1400" b="1" dirty="0">
                  <a:solidFill>
                    <a:srgbClr val="FF0000"/>
                  </a:solidFill>
                  <a:latin typeface="Palatino Linotype" pitchFamily="18" charset="0"/>
                  <a:ea typeface="MS Mincho" pitchFamily="49" charset="-128"/>
                </a:rPr>
                <a:t>(Biomasse, lutte inondations…)</a:t>
              </a:r>
              <a:endParaRPr lang="fr-FR" altLang="en-US" sz="1400" dirty="0"/>
            </a:p>
          </p:txBody>
        </p:sp>
        <p:sp>
          <p:nvSpPr>
            <p:cNvPr id="22545" name="AutoShape 18"/>
            <p:cNvSpPr>
              <a:spLocks noChangeArrowheads="1"/>
            </p:cNvSpPr>
            <p:nvPr/>
          </p:nvSpPr>
          <p:spPr bwMode="auto">
            <a:xfrm>
              <a:off x="2875" y="3045"/>
              <a:ext cx="153" cy="85"/>
            </a:xfrm>
            <a:prstGeom prst="rightArrow">
              <a:avLst>
                <a:gd name="adj1" fmla="val 50000"/>
                <a:gd name="adj2" fmla="val 45000"/>
              </a:avLst>
            </a:prstGeom>
            <a:solidFill>
              <a:srgbClr val="FFFFFF"/>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22546" name="Picture 3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7" y="2319"/>
              <a:ext cx="85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37"/>
          <p:cNvGrpSpPr>
            <a:grpSpLocks/>
          </p:cNvGrpSpPr>
          <p:nvPr/>
        </p:nvGrpSpPr>
        <p:grpSpPr bwMode="auto">
          <a:xfrm>
            <a:off x="8034338" y="4030664"/>
            <a:ext cx="2330450" cy="2039937"/>
            <a:chOff x="4101" y="2539"/>
            <a:chExt cx="1468" cy="1285"/>
          </a:xfrm>
        </p:grpSpPr>
        <p:sp>
          <p:nvSpPr>
            <p:cNvPr id="22541" name="Text Box 8"/>
            <p:cNvSpPr txBox="1">
              <a:spLocks noChangeArrowheads="1"/>
            </p:cNvSpPr>
            <p:nvPr/>
          </p:nvSpPr>
          <p:spPr bwMode="auto">
            <a:xfrm>
              <a:off x="4266" y="3346"/>
              <a:ext cx="1303" cy="4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0"/>
                </a:spcBef>
                <a:buClrTx/>
                <a:buSzTx/>
                <a:buFontTx/>
                <a:buNone/>
              </a:pPr>
              <a:r>
                <a:rPr lang="fr-FR" altLang="ja-JP" sz="1400" b="1">
                  <a:latin typeface="Palatino Linotype" pitchFamily="18" charset="0"/>
                  <a:ea typeface="MS Mincho" pitchFamily="49" charset="-128"/>
                </a:rPr>
                <a:t>Bénéfices</a:t>
              </a:r>
            </a:p>
            <a:p>
              <a:pPr algn="ctr" eaLnBrk="1" hangingPunct="1">
                <a:spcBef>
                  <a:spcPct val="0"/>
                </a:spcBef>
                <a:buClrTx/>
                <a:buSzTx/>
                <a:buFontTx/>
                <a:buNone/>
              </a:pPr>
              <a:r>
                <a:rPr lang="fr-FR" altLang="ja-JP" sz="1400" b="1">
                  <a:latin typeface="Palatino Linotype" pitchFamily="18" charset="0"/>
                  <a:ea typeface="MS Mincho" pitchFamily="49" charset="-128"/>
                </a:rPr>
                <a:t>(Produits récoltables, dégâts diminués…)</a:t>
              </a:r>
              <a:endParaRPr lang="fr-FR" altLang="en-US" sz="1400"/>
            </a:p>
          </p:txBody>
        </p:sp>
        <p:sp>
          <p:nvSpPr>
            <p:cNvPr id="22542" name="AutoShape 11"/>
            <p:cNvSpPr>
              <a:spLocks noChangeArrowheads="1"/>
            </p:cNvSpPr>
            <p:nvPr/>
          </p:nvSpPr>
          <p:spPr bwMode="auto">
            <a:xfrm>
              <a:off x="4101" y="3393"/>
              <a:ext cx="153" cy="85"/>
            </a:xfrm>
            <a:prstGeom prst="rightArrow">
              <a:avLst>
                <a:gd name="adj1" fmla="val 50000"/>
                <a:gd name="adj2" fmla="val 45000"/>
              </a:avLst>
            </a:prstGeom>
            <a:solidFill>
              <a:srgbClr val="FFFFFF"/>
            </a:solidFill>
            <a:ln w="9525">
              <a:solidFill>
                <a:srgbClr val="000000"/>
              </a:solidFill>
              <a:miter lim="800000"/>
              <a:headEnd/>
              <a:tailEnd/>
            </a:ln>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pic>
          <p:nvPicPr>
            <p:cNvPr id="22543" name="Picture 3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4" y="2539"/>
              <a:ext cx="687"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Vague 29">
            <a:extLst>
              <a:ext uri="{FF2B5EF4-FFF2-40B4-BE49-F238E27FC236}">
                <a16:creationId xmlns:a16="http://schemas.microsoft.com/office/drawing/2014/main" id="{374E6077-17AF-447C-AC18-E172E6A85FDE}"/>
              </a:ext>
            </a:extLst>
          </p:cNvPr>
          <p:cNvSpPr/>
          <p:nvPr/>
        </p:nvSpPr>
        <p:spPr>
          <a:xfrm rot="20691291">
            <a:off x="289281" y="750376"/>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051522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03712" y="188641"/>
            <a:ext cx="5256584" cy="769441"/>
          </a:xfrm>
          <a:prstGeom prst="rect">
            <a:avLst/>
          </a:prstGeom>
          <a:noFill/>
          <a:ln w="38100">
            <a:solidFill>
              <a:schemeClr val="accent6">
                <a:lumMod val="50000"/>
              </a:schemeClr>
            </a:solidFill>
          </a:ln>
        </p:spPr>
        <p:txBody>
          <a:bodyPr wrap="square" rtlCol="0">
            <a:spAutoFit/>
          </a:bodyPr>
          <a:lstStyle/>
          <a:p>
            <a:r>
              <a:rPr lang="fr-FR" sz="2200" b="1" dirty="0"/>
              <a:t>L’humanité et les écosystèmes : les services écosystémiques et leur gestion</a:t>
            </a:r>
          </a:p>
        </p:txBody>
      </p:sp>
      <p:sp>
        <p:nvSpPr>
          <p:cNvPr id="3" name="ZoneTexte 2"/>
          <p:cNvSpPr txBox="1"/>
          <p:nvPr/>
        </p:nvSpPr>
        <p:spPr>
          <a:xfrm>
            <a:off x="1847528" y="1436579"/>
            <a:ext cx="5040560" cy="5324535"/>
          </a:xfrm>
          <a:prstGeom prst="rect">
            <a:avLst/>
          </a:prstGeom>
          <a:noFill/>
          <a:ln w="25400">
            <a:solidFill>
              <a:srgbClr val="006600"/>
            </a:solidFill>
          </a:ln>
        </p:spPr>
        <p:txBody>
          <a:bodyPr wrap="square" rtlCol="0">
            <a:spAutoFit/>
          </a:bodyPr>
          <a:lstStyle/>
          <a:p>
            <a:r>
              <a:rPr lang="fr-FR" sz="2000" b="1" dirty="0"/>
              <a:t>Capacités, enjeux :</a:t>
            </a:r>
          </a:p>
          <a:p>
            <a:r>
              <a:rPr lang="fr-FR" sz="2000" dirty="0"/>
              <a:t>-</a:t>
            </a:r>
            <a:r>
              <a:rPr lang="fr-FR" sz="2000" b="1" dirty="0"/>
              <a:t> </a:t>
            </a:r>
            <a:r>
              <a:rPr lang="fr-FR" sz="2000" dirty="0"/>
              <a:t>Espèce humaine dans les réseaux d’interaction ; interdépendance avec le vivant ;</a:t>
            </a:r>
          </a:p>
          <a:p>
            <a:pPr indent="20638">
              <a:buFontTx/>
              <a:buChar char="-"/>
            </a:pPr>
            <a:r>
              <a:rPr lang="fr-FR" sz="2000" dirty="0"/>
              <a:t> Les forêts = un projet d’aménagement ;</a:t>
            </a:r>
          </a:p>
          <a:p>
            <a:pPr indent="20638">
              <a:buFontTx/>
              <a:buChar char="-"/>
            </a:pPr>
            <a:r>
              <a:rPr lang="fr-FR" sz="2000" dirty="0"/>
              <a:t> étudier une perturbation (incendie…), ses effets ;</a:t>
            </a:r>
          </a:p>
          <a:p>
            <a:pPr indent="20638">
              <a:buFontTx/>
              <a:buChar char="-"/>
            </a:pPr>
            <a:r>
              <a:rPr lang="fr-FR" sz="2000" dirty="0"/>
              <a:t> Données historiques et de terrain relatives aux impacts anthropiques ;</a:t>
            </a:r>
          </a:p>
          <a:p>
            <a:pPr indent="20638">
              <a:buFontTx/>
              <a:buChar char="-"/>
            </a:pPr>
            <a:r>
              <a:rPr lang="fr-FR" sz="2000" dirty="0"/>
              <a:t> Démarche de projet et services écosystémiques (acteurs, mécanismes), solution de gestion durable des écosystèmes ;</a:t>
            </a:r>
          </a:p>
          <a:p>
            <a:pPr indent="20638">
              <a:buFontTx/>
              <a:buChar char="-"/>
            </a:pPr>
            <a:r>
              <a:rPr lang="fr-FR" sz="2000" dirty="0"/>
              <a:t> </a:t>
            </a:r>
            <a:r>
              <a:rPr lang="fr-FR" sz="2000" dirty="0">
                <a:solidFill>
                  <a:schemeClr val="accent1">
                    <a:lumMod val="75000"/>
                  </a:schemeClr>
                </a:solidFill>
              </a:rPr>
              <a:t>Débats sur monétarisation des services écosystémiques </a:t>
            </a:r>
            <a:r>
              <a:rPr lang="fr-FR" sz="2000" dirty="0"/>
              <a:t>;</a:t>
            </a:r>
          </a:p>
          <a:p>
            <a:pPr indent="20638">
              <a:buFontTx/>
              <a:buChar char="-"/>
            </a:pPr>
            <a:r>
              <a:rPr lang="fr-FR" sz="2000" dirty="0"/>
              <a:t> La recherche scientifique peut fournir des solutions durables ;</a:t>
            </a:r>
          </a:p>
          <a:p>
            <a:pPr indent="20638">
              <a:buFontTx/>
              <a:buChar char="-"/>
            </a:pPr>
            <a:r>
              <a:rPr lang="fr-FR" sz="2000" dirty="0"/>
              <a:t> L’élève prend conscience de la responsabilité humaine, des débats sociétaux </a:t>
            </a:r>
          </a:p>
        </p:txBody>
      </p:sp>
      <p:sp>
        <p:nvSpPr>
          <p:cNvPr id="5" name="Vague 4">
            <a:extLst>
              <a:ext uri="{FF2B5EF4-FFF2-40B4-BE49-F238E27FC236}">
                <a16:creationId xmlns:a16="http://schemas.microsoft.com/office/drawing/2014/main" id="{374E6077-17AF-447C-AC18-E172E6A85FDE}"/>
              </a:ext>
            </a:extLst>
          </p:cNvPr>
          <p:cNvSpPr/>
          <p:nvPr/>
        </p:nvSpPr>
        <p:spPr>
          <a:xfrm rot="20691291">
            <a:off x="241304" y="602594"/>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4195145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algn="ctr" eaLnBrk="1" hangingPunct="1"/>
            <a:r>
              <a:rPr lang="fr-FR" altLang="en-US" sz="4000" dirty="0"/>
              <a:t>Compromis entre services</a:t>
            </a:r>
          </a:p>
        </p:txBody>
      </p:sp>
      <p:sp>
        <p:nvSpPr>
          <p:cNvPr id="75787" name="Rectangle 11"/>
          <p:cNvSpPr>
            <a:spLocks noGrp="1" noChangeArrowheads="1"/>
          </p:cNvSpPr>
          <p:nvPr>
            <p:ph sz="half" idx="1"/>
          </p:nvPr>
        </p:nvSpPr>
        <p:spPr/>
        <p:txBody>
          <a:bodyPr/>
          <a:lstStyle/>
          <a:p>
            <a:pPr eaLnBrk="1" hangingPunct="1"/>
            <a:r>
              <a:rPr lang="fr-FR" altLang="en-US" sz="2000" dirty="0"/>
              <a:t>Il y a « forêt » et « forêt »</a:t>
            </a:r>
          </a:p>
          <a:p>
            <a:pPr lvl="1"/>
            <a:r>
              <a:rPr lang="fr-FR" altLang="en-US" sz="1600" dirty="0"/>
              <a:t>Surface &gt;0.5ha et couverte d’au mois 10% d’arbres (FAO)</a:t>
            </a:r>
          </a:p>
        </p:txBody>
      </p:sp>
      <p:sp>
        <p:nvSpPr>
          <p:cNvPr id="2" name="Espace réservé du contenu 1"/>
          <p:cNvSpPr>
            <a:spLocks noGrp="1"/>
          </p:cNvSpPr>
          <p:nvPr>
            <p:ph sz="half" idx="2"/>
          </p:nvPr>
        </p:nvSpPr>
        <p:spPr/>
        <p:txBody>
          <a:bodyPr/>
          <a:lstStyle/>
          <a:p>
            <a:r>
              <a:rPr lang="fr-FR" sz="2000" dirty="0"/>
              <a:t>Différentes forêts n’assurent pas les mêmes services</a:t>
            </a:r>
          </a:p>
        </p:txBody>
      </p:sp>
      <p:grpSp>
        <p:nvGrpSpPr>
          <p:cNvPr id="5" name="Groupe 4"/>
          <p:cNvGrpSpPr/>
          <p:nvPr/>
        </p:nvGrpSpPr>
        <p:grpSpPr>
          <a:xfrm>
            <a:off x="6199155" y="2710460"/>
            <a:ext cx="4394200" cy="3645037"/>
            <a:chOff x="4675155" y="2710459"/>
            <a:chExt cx="4394200" cy="3645037"/>
          </a:xfrm>
        </p:grpSpPr>
        <p:pic>
          <p:nvPicPr>
            <p:cNvPr id="6144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27878" t="13704" r="28957" b="7408"/>
            <a:stretch>
              <a:fillRect/>
            </a:stretch>
          </p:blipFill>
          <p:spPr bwMode="auto">
            <a:xfrm>
              <a:off x="5551455" y="2957960"/>
              <a:ext cx="25368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4"/>
            <p:cNvSpPr txBox="1">
              <a:spLocks noChangeArrowheads="1"/>
            </p:cNvSpPr>
            <p:nvPr/>
          </p:nvSpPr>
          <p:spPr bwMode="auto">
            <a:xfrm>
              <a:off x="5655826" y="2710459"/>
              <a:ext cx="2348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50000"/>
                </a:spcBef>
                <a:buClrTx/>
                <a:buSzTx/>
                <a:buFontTx/>
                <a:buNone/>
              </a:pPr>
              <a:r>
                <a:rPr lang="fr-FR" altLang="en-US" sz="1600" dirty="0"/>
                <a:t>Bois de construction</a:t>
              </a:r>
            </a:p>
          </p:txBody>
        </p:sp>
        <p:sp>
          <p:nvSpPr>
            <p:cNvPr id="61446" name="Text Box 5"/>
            <p:cNvSpPr txBox="1">
              <a:spLocks noChangeArrowheads="1"/>
            </p:cNvSpPr>
            <p:nvPr/>
          </p:nvSpPr>
          <p:spPr bwMode="auto">
            <a:xfrm>
              <a:off x="7761255" y="3619948"/>
              <a:ext cx="1308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50000"/>
                </a:spcBef>
                <a:buClrTx/>
                <a:buSzTx/>
                <a:buFontTx/>
                <a:buNone/>
              </a:pPr>
              <a:r>
                <a:rPr lang="fr-FR" altLang="en-US" sz="1600"/>
                <a:t>Eau potable</a:t>
              </a:r>
            </a:p>
          </p:txBody>
        </p:sp>
        <p:sp>
          <p:nvSpPr>
            <p:cNvPr id="61447" name="Text Box 6"/>
            <p:cNvSpPr txBox="1">
              <a:spLocks noChangeArrowheads="1"/>
            </p:cNvSpPr>
            <p:nvPr/>
          </p:nvSpPr>
          <p:spPr bwMode="auto">
            <a:xfrm>
              <a:off x="7634255" y="5245548"/>
              <a:ext cx="11430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50000"/>
                </a:spcBef>
                <a:buClrTx/>
                <a:buSzTx/>
                <a:buFontTx/>
                <a:buNone/>
              </a:pPr>
              <a:r>
                <a:rPr lang="fr-FR" altLang="en-US" sz="1600"/>
                <a:t>Protection des sols</a:t>
              </a:r>
            </a:p>
          </p:txBody>
        </p:sp>
        <p:sp>
          <p:nvSpPr>
            <p:cNvPr id="61448" name="Text Box 7"/>
            <p:cNvSpPr txBox="1">
              <a:spLocks noChangeArrowheads="1"/>
            </p:cNvSpPr>
            <p:nvPr/>
          </p:nvSpPr>
          <p:spPr bwMode="auto">
            <a:xfrm>
              <a:off x="4865655" y="5245548"/>
              <a:ext cx="11430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50000"/>
                </a:spcBef>
                <a:buClrTx/>
                <a:buSzTx/>
                <a:buFontTx/>
                <a:buNone/>
              </a:pPr>
              <a:r>
                <a:rPr lang="fr-FR" altLang="en-US" sz="1600"/>
                <a:t>Régulation du climat</a:t>
              </a:r>
            </a:p>
          </p:txBody>
        </p:sp>
        <p:sp>
          <p:nvSpPr>
            <p:cNvPr id="61449" name="Text Box 8"/>
            <p:cNvSpPr txBox="1">
              <a:spLocks noChangeArrowheads="1"/>
            </p:cNvSpPr>
            <p:nvPr/>
          </p:nvSpPr>
          <p:spPr bwMode="auto">
            <a:xfrm>
              <a:off x="4675155" y="3750123"/>
              <a:ext cx="9017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algn="ctr" eaLnBrk="1" hangingPunct="1">
                <a:spcBef>
                  <a:spcPct val="50000"/>
                </a:spcBef>
                <a:buClrTx/>
                <a:buSzTx/>
                <a:buFontTx/>
                <a:buNone/>
              </a:pPr>
              <a:r>
                <a:rPr lang="fr-FR" altLang="en-US" sz="1600"/>
                <a:t>Énergie</a:t>
              </a:r>
            </a:p>
          </p:txBody>
        </p:sp>
        <p:sp>
          <p:nvSpPr>
            <p:cNvPr id="61450" name="Text Box 9"/>
            <p:cNvSpPr txBox="1">
              <a:spLocks noChangeArrowheads="1"/>
            </p:cNvSpPr>
            <p:nvPr/>
          </p:nvSpPr>
          <p:spPr bwMode="auto">
            <a:xfrm>
              <a:off x="5437155" y="5714146"/>
              <a:ext cx="3086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r>
                <a:rPr lang="fr-FR" altLang="en-US" sz="1800" dirty="0">
                  <a:solidFill>
                    <a:srgbClr val="3333CC"/>
                  </a:solidFill>
                </a:rPr>
                <a:t>Forêt primaire</a:t>
              </a:r>
            </a:p>
            <a:p>
              <a:pPr eaLnBrk="1" hangingPunct="1">
                <a:spcBef>
                  <a:spcPct val="0"/>
                </a:spcBef>
                <a:buClrTx/>
                <a:buSzTx/>
                <a:buFontTx/>
                <a:buNone/>
              </a:pPr>
              <a:r>
                <a:rPr lang="fr-FR" altLang="en-US" sz="1800" dirty="0">
                  <a:solidFill>
                    <a:srgbClr val="FF0000"/>
                  </a:solidFill>
                </a:rPr>
                <a:t>Plantation forestière</a:t>
              </a:r>
            </a:p>
          </p:txBody>
        </p:sp>
        <p:sp>
          <p:nvSpPr>
            <p:cNvPr id="61456" name="Rectangle 15"/>
            <p:cNvSpPr>
              <a:spLocks noChangeArrowheads="1"/>
            </p:cNvSpPr>
            <p:nvPr/>
          </p:nvSpPr>
          <p:spPr bwMode="auto">
            <a:xfrm>
              <a:off x="8821705" y="3259844"/>
              <a:ext cx="119063"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cs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cs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cs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cs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cs typeface="Arial" charset="0"/>
                </a:defRPr>
              </a:lvl9pPr>
            </a:lstStyle>
            <a:p>
              <a:pPr eaLnBrk="1" hangingPunct="1">
                <a:spcBef>
                  <a:spcPct val="0"/>
                </a:spcBef>
                <a:buClrTx/>
                <a:buSzTx/>
                <a:buFontTx/>
                <a:buNone/>
              </a:pPr>
              <a:endParaRPr lang="en-US" altLang="en-US" sz="1800"/>
            </a:p>
          </p:txBody>
        </p:sp>
      </p:grpSp>
      <p:grpSp>
        <p:nvGrpSpPr>
          <p:cNvPr id="6" name="Groupe 5"/>
          <p:cNvGrpSpPr/>
          <p:nvPr/>
        </p:nvGrpSpPr>
        <p:grpSpPr>
          <a:xfrm>
            <a:off x="1808131" y="2655714"/>
            <a:ext cx="4054452" cy="3808370"/>
            <a:chOff x="284131" y="2655714"/>
            <a:chExt cx="4054452" cy="3808370"/>
          </a:xfrm>
        </p:grpSpPr>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9622" y="2655714"/>
              <a:ext cx="1861922"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290198" y="4545479"/>
              <a:ext cx="193747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01648" y="4122352"/>
              <a:ext cx="2027226" cy="307777"/>
            </a:xfrm>
            <a:prstGeom prst="rect">
              <a:avLst/>
            </a:prstGeom>
            <a:noFill/>
          </p:spPr>
          <p:txBody>
            <a:bodyPr wrap="square" rtlCol="0">
              <a:spAutoFit/>
            </a:bodyPr>
            <a:lstStyle/>
            <a:p>
              <a:pPr algn="ctr"/>
              <a:r>
                <a:rPr lang="fr-FR" sz="1400" dirty="0"/>
                <a:t>Plantation d’arbres</a:t>
              </a:r>
            </a:p>
          </p:txBody>
        </p:sp>
        <p:sp>
          <p:nvSpPr>
            <p:cNvPr id="21" name="ZoneTexte 20"/>
            <p:cNvSpPr txBox="1"/>
            <p:nvPr/>
          </p:nvSpPr>
          <p:spPr>
            <a:xfrm>
              <a:off x="2311357" y="4122352"/>
              <a:ext cx="2027226" cy="307777"/>
            </a:xfrm>
            <a:prstGeom prst="rect">
              <a:avLst/>
            </a:prstGeom>
            <a:noFill/>
          </p:spPr>
          <p:txBody>
            <a:bodyPr wrap="square" rtlCol="0">
              <a:spAutoFit/>
            </a:bodyPr>
            <a:lstStyle/>
            <a:p>
              <a:pPr algn="ctr"/>
              <a:r>
                <a:rPr lang="fr-FR" sz="1400" dirty="0"/>
                <a:t>Forêt plantée</a:t>
              </a:r>
            </a:p>
          </p:txBody>
        </p:sp>
        <p:sp>
          <p:nvSpPr>
            <p:cNvPr id="22" name="ZoneTexte 21"/>
            <p:cNvSpPr txBox="1"/>
            <p:nvPr/>
          </p:nvSpPr>
          <p:spPr>
            <a:xfrm>
              <a:off x="284131" y="5940864"/>
              <a:ext cx="2027226" cy="523220"/>
            </a:xfrm>
            <a:prstGeom prst="rect">
              <a:avLst/>
            </a:prstGeom>
            <a:noFill/>
          </p:spPr>
          <p:txBody>
            <a:bodyPr wrap="square" rtlCol="0">
              <a:spAutoFit/>
            </a:bodyPr>
            <a:lstStyle/>
            <a:p>
              <a:pPr algn="ctr"/>
              <a:r>
                <a:rPr lang="fr-FR" sz="1400" dirty="0"/>
                <a:t>Forêt à régénération naturelle</a:t>
              </a:r>
            </a:p>
          </p:txBody>
        </p:sp>
        <p:sp>
          <p:nvSpPr>
            <p:cNvPr id="23" name="ZoneTexte 22"/>
            <p:cNvSpPr txBox="1"/>
            <p:nvPr/>
          </p:nvSpPr>
          <p:spPr>
            <a:xfrm>
              <a:off x="2271771" y="6048586"/>
              <a:ext cx="2027226" cy="307777"/>
            </a:xfrm>
            <a:prstGeom prst="rect">
              <a:avLst/>
            </a:prstGeom>
            <a:noFill/>
          </p:spPr>
          <p:txBody>
            <a:bodyPr wrap="square" rtlCol="0">
              <a:spAutoFit/>
            </a:bodyPr>
            <a:lstStyle/>
            <a:p>
              <a:pPr algn="ctr"/>
              <a:r>
                <a:rPr lang="fr-FR" sz="1400" dirty="0"/>
                <a:t>Forêt primaire</a:t>
              </a:r>
            </a:p>
          </p:txBody>
        </p:sp>
        <p:pic>
          <p:nvPicPr>
            <p:cNvPr id="3076"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337806" y="2655714"/>
              <a:ext cx="1842256"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03467" y="4545479"/>
              <a:ext cx="1754232"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ZoneTexte 3"/>
          <p:cNvSpPr txBox="1"/>
          <p:nvPr/>
        </p:nvSpPr>
        <p:spPr>
          <a:xfrm>
            <a:off x="1618431" y="6464084"/>
            <a:ext cx="8943233" cy="369332"/>
          </a:xfrm>
          <a:prstGeom prst="rect">
            <a:avLst/>
          </a:prstGeom>
          <a:noFill/>
        </p:spPr>
        <p:txBody>
          <a:bodyPr wrap="square" rtlCol="0">
            <a:spAutoFit/>
          </a:bodyPr>
          <a:lstStyle/>
          <a:p>
            <a:pPr algn="ctr"/>
            <a:r>
              <a:rPr lang="fr-FR" dirty="0">
                <a:sym typeface="Wingdings"/>
              </a:rPr>
              <a:t> </a:t>
            </a:r>
            <a:r>
              <a:rPr lang="fr-FR" dirty="0"/>
              <a:t>La monétarisation des services comme mesure commune</a:t>
            </a:r>
          </a:p>
        </p:txBody>
      </p:sp>
      <p:sp>
        <p:nvSpPr>
          <p:cNvPr id="24" name="Vague 23">
            <a:extLst>
              <a:ext uri="{FF2B5EF4-FFF2-40B4-BE49-F238E27FC236}">
                <a16:creationId xmlns:a16="http://schemas.microsoft.com/office/drawing/2014/main" id="{374E6077-17AF-447C-AC18-E172E6A85FDE}"/>
              </a:ext>
            </a:extLst>
          </p:cNvPr>
          <p:cNvSpPr/>
          <p:nvPr/>
        </p:nvSpPr>
        <p:spPr>
          <a:xfrm rot="20691291">
            <a:off x="241304" y="602594"/>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9435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96618" y="0"/>
            <a:ext cx="9147001" cy="6741368"/>
          </a:xfrm>
          <a:prstGeom prst="rect">
            <a:avLst/>
          </a:prstGeom>
        </p:spPr>
      </p:pic>
    </p:spTree>
    <p:extLst>
      <p:ext uri="{BB962C8B-B14F-4D97-AF65-F5344CB8AC3E}">
        <p14:creationId xmlns:p14="http://schemas.microsoft.com/office/powerpoint/2010/main" val="634171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4194" y="365125"/>
            <a:ext cx="8819606" cy="1325563"/>
          </a:xfrm>
        </p:spPr>
        <p:txBody>
          <a:bodyPr/>
          <a:lstStyle/>
          <a:p>
            <a:r>
              <a:rPr lang="fr-FR" dirty="0"/>
              <a:t>Et aussi :</a:t>
            </a:r>
          </a:p>
        </p:txBody>
      </p:sp>
      <p:sp>
        <p:nvSpPr>
          <p:cNvPr id="3" name="Espace réservé du contenu 2"/>
          <p:cNvSpPr>
            <a:spLocks noGrp="1"/>
          </p:cNvSpPr>
          <p:nvPr>
            <p:ph idx="1"/>
          </p:nvPr>
        </p:nvSpPr>
        <p:spPr/>
        <p:txBody>
          <a:bodyPr/>
          <a:lstStyle/>
          <a:p>
            <a:pPr marL="0" indent="0">
              <a:buNone/>
            </a:pPr>
            <a:r>
              <a:rPr lang="fr-FR" dirty="0"/>
              <a:t>Sciences participatives :</a:t>
            </a:r>
          </a:p>
          <a:p>
            <a:r>
              <a:rPr lang="fr-FR" dirty="0"/>
              <a:t>Science à l’école</a:t>
            </a:r>
          </a:p>
          <a:p>
            <a:r>
              <a:rPr lang="fr-FR" dirty="0"/>
              <a:t>Vigie Nature</a:t>
            </a:r>
          </a:p>
          <a:p>
            <a:r>
              <a:rPr lang="fr-FR" dirty="0"/>
              <a:t>Génome à l’école</a:t>
            </a:r>
          </a:p>
          <a:p>
            <a:endParaRPr lang="fr-FR" dirty="0"/>
          </a:p>
          <a:p>
            <a:pPr marL="0" indent="0">
              <a:buNone/>
            </a:pPr>
            <a:r>
              <a:rPr lang="fr-FR" dirty="0"/>
              <a:t>Ressources sur l’agroécologie de l’INRA</a:t>
            </a:r>
          </a:p>
        </p:txBody>
      </p:sp>
      <p:sp>
        <p:nvSpPr>
          <p:cNvPr id="5" name="Vague 4">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87122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131531"/>
            <a:ext cx="10058400" cy="1094498"/>
          </a:xfrm>
        </p:spPr>
        <p:txBody>
          <a:bodyPr>
            <a:normAutofit fontScale="90000"/>
          </a:bodyPr>
          <a:lstStyle/>
          <a:p>
            <a:pPr algn="ctr"/>
            <a:r>
              <a:rPr lang="fr-FR" dirty="0"/>
              <a:t>Corps humain et santé </a:t>
            </a:r>
            <a:br>
              <a:rPr lang="fr-FR" dirty="0"/>
            </a:br>
            <a:endParaRPr lang="fr-FR" cap="small"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201721" y="241479"/>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3" name="ZoneTexte 2">
            <a:extLst>
              <a:ext uri="{FF2B5EF4-FFF2-40B4-BE49-F238E27FC236}">
                <a16:creationId xmlns:a16="http://schemas.microsoft.com/office/drawing/2014/main" id="{BD600EA0-7EA7-4C0E-9985-C4030677FA70}"/>
              </a:ext>
            </a:extLst>
          </p:cNvPr>
          <p:cNvSpPr txBox="1"/>
          <p:nvPr/>
        </p:nvSpPr>
        <p:spPr>
          <a:xfrm>
            <a:off x="1805171" y="781890"/>
            <a:ext cx="8746869" cy="461665"/>
          </a:xfrm>
          <a:prstGeom prst="rect">
            <a:avLst/>
          </a:prstGeom>
          <a:noFill/>
        </p:spPr>
        <p:txBody>
          <a:bodyPr wrap="square" rtlCol="0">
            <a:spAutoFit/>
          </a:bodyPr>
          <a:lstStyle/>
          <a:p>
            <a:pPr algn="ctr"/>
            <a:r>
              <a:rPr lang="fr-FR" sz="2400" b="1" cap="small" dirty="0"/>
              <a:t>Variation génétique et santé                                         </a:t>
            </a:r>
            <a:r>
              <a:rPr lang="fr-FR" sz="2400" i="1" cap="small" dirty="0"/>
              <a:t>(mini 4 sem.)</a:t>
            </a:r>
            <a:endParaRPr lang="fr-FR" sz="2400" i="1" dirty="0"/>
          </a:p>
        </p:txBody>
      </p:sp>
      <p:sp>
        <p:nvSpPr>
          <p:cNvPr id="6" name="Rectangle 5">
            <a:extLst>
              <a:ext uri="{FF2B5EF4-FFF2-40B4-BE49-F238E27FC236}">
                <a16:creationId xmlns:a16="http://schemas.microsoft.com/office/drawing/2014/main" id="{1943B468-32E5-41E6-9BDA-83C6B5EAD306}"/>
              </a:ext>
            </a:extLst>
          </p:cNvPr>
          <p:cNvSpPr/>
          <p:nvPr/>
        </p:nvSpPr>
        <p:spPr>
          <a:xfrm>
            <a:off x="927948" y="1663082"/>
            <a:ext cx="9856727" cy="4955203"/>
          </a:xfrm>
          <a:prstGeom prst="rect">
            <a:avLst/>
          </a:prstGeom>
        </p:spPr>
        <p:txBody>
          <a:bodyPr wrap="square">
            <a:spAutoFit/>
          </a:bodyPr>
          <a:lstStyle/>
          <a:p>
            <a:r>
              <a:rPr lang="fr-FR" sz="2400" dirty="0"/>
              <a:t>Des notions « classiques » mais des entrées ou un esprit parfois un peu renouvelés </a:t>
            </a:r>
            <a:r>
              <a:rPr lang="fr-FR" sz="2400" i="1" dirty="0"/>
              <a:t>: </a:t>
            </a:r>
          </a:p>
          <a:p>
            <a:endParaRPr lang="fr-FR" sz="2400" i="1" dirty="0"/>
          </a:p>
          <a:p>
            <a:pPr marL="342900" indent="-342900">
              <a:buFontTx/>
              <a:buChar char="-"/>
            </a:pPr>
            <a:r>
              <a:rPr lang="fr-FR" sz="2800" b="1" i="1" dirty="0"/>
              <a:t>Mutations et santé</a:t>
            </a:r>
            <a:r>
              <a:rPr lang="fr-FR" sz="2400" i="1" dirty="0"/>
              <a:t> </a:t>
            </a:r>
          </a:p>
          <a:p>
            <a:r>
              <a:rPr lang="fr-FR" sz="2400" b="1" i="1" dirty="0"/>
              <a:t>Notions fondamentales </a:t>
            </a:r>
            <a:r>
              <a:rPr lang="fr-FR" sz="2400" i="1" dirty="0"/>
              <a:t>: </a:t>
            </a:r>
            <a:r>
              <a:rPr lang="fr-FR" sz="2400" dirty="0"/>
              <a:t>risque génétique, thérapie génique. </a:t>
            </a:r>
          </a:p>
          <a:p>
            <a:r>
              <a:rPr lang="fr-FR" sz="2400" b="1" i="1" dirty="0"/>
              <a:t>Objectifs : </a:t>
            </a:r>
            <a:r>
              <a:rPr lang="fr-FR" sz="2400" dirty="0"/>
              <a:t>les élèves comprennent les causes, le mode de transmission, les effets phénotypiques et les traitements possibles d’une maladie génétique </a:t>
            </a:r>
            <a:r>
              <a:rPr lang="fr-FR" sz="2400" dirty="0" err="1"/>
              <a:t>monogénique</a:t>
            </a:r>
            <a:r>
              <a:rPr lang="fr-FR" sz="2400" dirty="0"/>
              <a:t>. </a:t>
            </a:r>
          </a:p>
          <a:p>
            <a:r>
              <a:rPr lang="fr-FR" sz="2400" b="1" i="1" dirty="0"/>
              <a:t>Précisions : </a:t>
            </a:r>
            <a:r>
              <a:rPr lang="fr-FR" sz="2400" dirty="0"/>
              <a:t>aucune connaissance spécifique concernant une maladie génétique précise n’est attendue mais un élève doit pouvoir conduire une étude à partir des documents fournis (en se limitant au cas de maladies </a:t>
            </a:r>
            <a:r>
              <a:rPr lang="fr-FR" sz="2400" dirty="0" err="1"/>
              <a:t>autosomales</a:t>
            </a:r>
            <a:r>
              <a:rPr lang="fr-FR" sz="2400" dirty="0"/>
              <a:t> </a:t>
            </a:r>
            <a:r>
              <a:rPr lang="fr-FR" sz="2400" dirty="0" err="1"/>
              <a:t>monogéniques</a:t>
            </a:r>
            <a:r>
              <a:rPr lang="fr-FR" sz="2400" dirty="0"/>
              <a:t>). </a:t>
            </a:r>
          </a:p>
          <a:p>
            <a:endParaRPr lang="fr-FR" sz="2400" i="1" dirty="0"/>
          </a:p>
        </p:txBody>
      </p:sp>
    </p:spTree>
    <p:extLst>
      <p:ext uri="{BB962C8B-B14F-4D97-AF65-F5344CB8AC3E}">
        <p14:creationId xmlns:p14="http://schemas.microsoft.com/office/powerpoint/2010/main" val="17638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37DECDA2-2200-4E43-B321-402F5276D8A3}"/>
              </a:ext>
            </a:extLst>
          </p:cNvPr>
          <p:cNvSpPr/>
          <p:nvPr/>
        </p:nvSpPr>
        <p:spPr>
          <a:xfrm>
            <a:off x="902747" y="1143160"/>
            <a:ext cx="3318589" cy="20048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000" b="1" dirty="0">
                <a:solidFill>
                  <a:schemeClr val="tx1"/>
                </a:solidFill>
              </a:rPr>
              <a:t>La Terre, la vie et l’organisation du vivant</a:t>
            </a:r>
          </a:p>
          <a:p>
            <a:pPr algn="ctr" eaLnBrk="1" fontAlgn="auto" hangingPunct="1">
              <a:spcBef>
                <a:spcPts val="0"/>
              </a:spcBef>
              <a:spcAft>
                <a:spcPts val="0"/>
              </a:spcAft>
              <a:defRPr/>
            </a:pPr>
            <a:r>
              <a:rPr lang="fr-FR" sz="2000" b="1" i="1" dirty="0">
                <a:solidFill>
                  <a:schemeClr val="tx1"/>
                </a:solidFill>
              </a:rPr>
              <a:t>12 semaines minimum</a:t>
            </a:r>
          </a:p>
        </p:txBody>
      </p:sp>
      <p:sp>
        <p:nvSpPr>
          <p:cNvPr id="3" name="Ellipse 2">
            <a:extLst>
              <a:ext uri="{FF2B5EF4-FFF2-40B4-BE49-F238E27FC236}">
                <a16:creationId xmlns:a16="http://schemas.microsoft.com/office/drawing/2014/main" id="{77324818-932A-0446-B44B-C11990D8E7CC}"/>
              </a:ext>
            </a:extLst>
          </p:cNvPr>
          <p:cNvSpPr/>
          <p:nvPr/>
        </p:nvSpPr>
        <p:spPr>
          <a:xfrm>
            <a:off x="4807132" y="1143159"/>
            <a:ext cx="3331028" cy="200482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endParaRPr lang="fr-FR" b="1" dirty="0">
              <a:solidFill>
                <a:schemeClr val="tx1"/>
              </a:solidFill>
            </a:endParaRPr>
          </a:p>
          <a:p>
            <a:pPr algn="ctr"/>
            <a:r>
              <a:rPr lang="fr-FR" sz="2000" b="1" dirty="0">
                <a:solidFill>
                  <a:schemeClr val="tx1"/>
                </a:solidFill>
              </a:rPr>
              <a:t>Enjeux planétaires contemporains </a:t>
            </a:r>
          </a:p>
          <a:p>
            <a:pPr algn="ctr"/>
            <a:r>
              <a:rPr lang="fr-FR" sz="2000" b="1" i="1" dirty="0">
                <a:solidFill>
                  <a:schemeClr val="tx1"/>
                </a:solidFill>
              </a:rPr>
              <a:t>4 semaines minimum</a:t>
            </a:r>
          </a:p>
          <a:p>
            <a:pPr algn="ctr"/>
            <a:endParaRPr lang="fr-FR" b="1" dirty="0">
              <a:solidFill>
                <a:schemeClr val="tx1"/>
              </a:solidFill>
            </a:endParaRPr>
          </a:p>
          <a:p>
            <a:pPr algn="ctr"/>
            <a:endParaRPr lang="fr-FR" b="1" dirty="0">
              <a:solidFill>
                <a:schemeClr val="tx1"/>
              </a:solidFill>
            </a:endParaRPr>
          </a:p>
        </p:txBody>
      </p:sp>
      <p:sp>
        <p:nvSpPr>
          <p:cNvPr id="4" name="Ellipse 3">
            <a:extLst>
              <a:ext uri="{FF2B5EF4-FFF2-40B4-BE49-F238E27FC236}">
                <a16:creationId xmlns:a16="http://schemas.microsoft.com/office/drawing/2014/main" id="{0571179A-844E-6A48-B9CF-CAB994601393}"/>
              </a:ext>
            </a:extLst>
          </p:cNvPr>
          <p:cNvSpPr/>
          <p:nvPr/>
        </p:nvSpPr>
        <p:spPr>
          <a:xfrm>
            <a:off x="8482186" y="1143159"/>
            <a:ext cx="3422355" cy="20048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a:p>
            <a:pPr algn="ctr" eaLnBrk="1" fontAlgn="auto" hangingPunct="1">
              <a:spcBef>
                <a:spcPts val="0"/>
              </a:spcBef>
              <a:spcAft>
                <a:spcPts val="0"/>
              </a:spcAft>
              <a:defRPr/>
            </a:pPr>
            <a:r>
              <a:rPr lang="fr-FR" sz="2000" b="1" dirty="0">
                <a:solidFill>
                  <a:schemeClr val="tx1"/>
                </a:solidFill>
              </a:rPr>
              <a:t>Corps humain et santé</a:t>
            </a:r>
          </a:p>
          <a:p>
            <a:pPr algn="ctr">
              <a:defRPr/>
            </a:pPr>
            <a:r>
              <a:rPr lang="fr-FR" sz="2000" b="1" i="1" dirty="0">
                <a:solidFill>
                  <a:schemeClr val="tx1"/>
                </a:solidFill>
              </a:rPr>
              <a:t>8 semaines minimum</a:t>
            </a:r>
          </a:p>
          <a:p>
            <a:pPr algn="ctr" eaLnBrk="1" fontAlgn="auto" hangingPunct="1">
              <a:spcBef>
                <a:spcPts val="0"/>
              </a:spcBef>
              <a:spcAft>
                <a:spcPts val="0"/>
              </a:spcAft>
              <a:defRPr/>
            </a:pPr>
            <a:endParaRPr lang="fr-FR" sz="2000" dirty="0">
              <a:solidFill>
                <a:schemeClr val="tx1"/>
              </a:solidFill>
            </a:endParaRPr>
          </a:p>
        </p:txBody>
      </p:sp>
      <p:sp>
        <p:nvSpPr>
          <p:cNvPr id="5" name="Rectangle 4">
            <a:extLst>
              <a:ext uri="{FF2B5EF4-FFF2-40B4-BE49-F238E27FC236}">
                <a16:creationId xmlns:a16="http://schemas.microsoft.com/office/drawing/2014/main" id="{F365F078-23F4-AF4A-A2A0-A39D5EBAD51E}"/>
              </a:ext>
            </a:extLst>
          </p:cNvPr>
          <p:cNvSpPr/>
          <p:nvPr/>
        </p:nvSpPr>
        <p:spPr>
          <a:xfrm>
            <a:off x="738974" y="3217252"/>
            <a:ext cx="3646136" cy="31835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tx1"/>
                </a:solidFill>
              </a:rPr>
              <a:t>Les divisions cellulaires</a:t>
            </a:r>
          </a:p>
          <a:p>
            <a:pPr algn="ctr" eaLnBrk="1" fontAlgn="auto" hangingPunct="1">
              <a:spcBef>
                <a:spcPts val="0"/>
              </a:spcBef>
              <a:spcAft>
                <a:spcPts val="0"/>
              </a:spcAft>
              <a:defRPr/>
            </a:pPr>
            <a:r>
              <a:rPr lang="fr-FR" b="1" dirty="0">
                <a:solidFill>
                  <a:schemeClr val="tx1"/>
                </a:solidFill>
              </a:rPr>
              <a:t>ADN – expression de l’information génétique – enzymes</a:t>
            </a:r>
          </a:p>
          <a:p>
            <a:pPr algn="ctr" eaLnBrk="1" fontAlgn="auto" hangingPunct="1">
              <a:spcBef>
                <a:spcPts val="0"/>
              </a:spcBef>
              <a:spcAft>
                <a:spcPts val="0"/>
              </a:spcAft>
              <a:defRPr/>
            </a:pPr>
            <a:r>
              <a:rPr lang="fr-FR" b="1" i="1" dirty="0">
                <a:solidFill>
                  <a:schemeClr val="tx1"/>
                </a:solidFill>
              </a:rPr>
              <a:t>6 semaines mini</a:t>
            </a:r>
          </a:p>
          <a:p>
            <a:pPr algn="ctr" eaLnBrk="1" fontAlgn="auto" hangingPunct="1">
              <a:spcBef>
                <a:spcPts val="0"/>
              </a:spcBef>
              <a:spcAft>
                <a:spcPts val="0"/>
              </a:spcAft>
              <a:defRPr/>
            </a:pPr>
            <a:endParaRPr lang="fr-FR" b="1" dirty="0">
              <a:solidFill>
                <a:schemeClr val="tx1"/>
              </a:solidFill>
            </a:endParaRPr>
          </a:p>
          <a:p>
            <a:pPr algn="ctr" eaLnBrk="1" fontAlgn="auto" hangingPunct="1">
              <a:spcBef>
                <a:spcPts val="0"/>
              </a:spcBef>
              <a:spcAft>
                <a:spcPts val="0"/>
              </a:spcAft>
              <a:defRPr/>
            </a:pPr>
            <a:r>
              <a:rPr lang="fr-FR" b="1" dirty="0">
                <a:solidFill>
                  <a:schemeClr val="tx1"/>
                </a:solidFill>
              </a:rPr>
              <a:t>Le fonctionnement de la Terre, les méthodes et techniques pour comprendre le fonctionnement interne de la Terre</a:t>
            </a:r>
          </a:p>
          <a:p>
            <a:pPr algn="ctr" eaLnBrk="1" fontAlgn="auto" hangingPunct="1">
              <a:spcBef>
                <a:spcPts val="0"/>
              </a:spcBef>
              <a:spcAft>
                <a:spcPts val="0"/>
              </a:spcAft>
              <a:defRPr/>
            </a:pPr>
            <a:r>
              <a:rPr lang="fr-FR" b="1" i="1" dirty="0">
                <a:solidFill>
                  <a:schemeClr val="tx1"/>
                </a:solidFill>
              </a:rPr>
              <a:t>6 semaines mini</a:t>
            </a:r>
          </a:p>
        </p:txBody>
      </p:sp>
      <p:sp>
        <p:nvSpPr>
          <p:cNvPr id="6" name="Rectangle 5">
            <a:extLst>
              <a:ext uri="{FF2B5EF4-FFF2-40B4-BE49-F238E27FC236}">
                <a16:creationId xmlns:a16="http://schemas.microsoft.com/office/drawing/2014/main" id="{14421DBF-0D59-2342-A7DA-08B53D9E7F32}"/>
              </a:ext>
            </a:extLst>
          </p:cNvPr>
          <p:cNvSpPr/>
          <p:nvPr/>
        </p:nvSpPr>
        <p:spPr>
          <a:xfrm>
            <a:off x="4729136" y="3217252"/>
            <a:ext cx="3409024" cy="31835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tx1"/>
                </a:solidFill>
              </a:rPr>
              <a:t>Ecosystèmes et services écosystémiques </a:t>
            </a:r>
            <a:r>
              <a:rPr lang="fr-FR" dirty="0">
                <a:solidFill>
                  <a:schemeClr val="tx1"/>
                </a:solidFill>
              </a:rPr>
              <a:t>(vision systémique des écosystèmes terrestres et des activités clefs)</a:t>
            </a:r>
          </a:p>
          <a:p>
            <a:pPr algn="ctr">
              <a:defRPr/>
            </a:pPr>
            <a:r>
              <a:rPr lang="fr-FR" b="1" i="1" dirty="0">
                <a:solidFill>
                  <a:schemeClr val="tx1"/>
                </a:solidFill>
              </a:rPr>
              <a:t>4 semaines minimum</a:t>
            </a:r>
          </a:p>
          <a:p>
            <a:pPr algn="ctr" eaLnBrk="1" fontAlgn="auto" hangingPunct="1">
              <a:spcBef>
                <a:spcPts val="0"/>
              </a:spcBef>
              <a:spcAft>
                <a:spcPts val="0"/>
              </a:spcAft>
              <a:defRPr/>
            </a:pPr>
            <a:endParaRPr lang="fr-FR" sz="1400" b="1" dirty="0">
              <a:solidFill>
                <a:schemeClr val="tx1"/>
              </a:solidFill>
            </a:endParaRPr>
          </a:p>
        </p:txBody>
      </p:sp>
      <p:sp>
        <p:nvSpPr>
          <p:cNvPr id="7" name="Rectangle 6">
            <a:extLst>
              <a:ext uri="{FF2B5EF4-FFF2-40B4-BE49-F238E27FC236}">
                <a16:creationId xmlns:a16="http://schemas.microsoft.com/office/drawing/2014/main" id="{D82A92A4-28BA-D543-BC66-78A8FF767BDE}"/>
              </a:ext>
            </a:extLst>
          </p:cNvPr>
          <p:cNvSpPr/>
          <p:nvPr/>
        </p:nvSpPr>
        <p:spPr>
          <a:xfrm>
            <a:off x="8482186" y="3217252"/>
            <a:ext cx="3418077" cy="31835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tx1"/>
                </a:solidFill>
              </a:rPr>
              <a:t>Variations génétiques et santé (antibiotiques) </a:t>
            </a:r>
          </a:p>
          <a:p>
            <a:pPr algn="ctr" eaLnBrk="1" fontAlgn="auto" hangingPunct="1">
              <a:spcBef>
                <a:spcPts val="0"/>
              </a:spcBef>
              <a:spcAft>
                <a:spcPts val="0"/>
              </a:spcAft>
              <a:defRPr/>
            </a:pPr>
            <a:r>
              <a:rPr lang="fr-FR" b="1" i="1" dirty="0">
                <a:solidFill>
                  <a:schemeClr val="tx1"/>
                </a:solidFill>
              </a:rPr>
              <a:t>4 semaines mini</a:t>
            </a:r>
          </a:p>
          <a:p>
            <a:pPr algn="ctr" eaLnBrk="1" fontAlgn="auto" hangingPunct="1">
              <a:spcBef>
                <a:spcPts val="0"/>
              </a:spcBef>
              <a:spcAft>
                <a:spcPts val="0"/>
              </a:spcAft>
              <a:defRPr/>
            </a:pPr>
            <a:endParaRPr lang="fr-FR" b="1" dirty="0">
              <a:solidFill>
                <a:schemeClr val="tx1"/>
              </a:solidFill>
            </a:endParaRPr>
          </a:p>
          <a:p>
            <a:pPr algn="ctr" eaLnBrk="1" fontAlgn="auto" hangingPunct="1">
              <a:spcBef>
                <a:spcPts val="0"/>
              </a:spcBef>
              <a:spcAft>
                <a:spcPts val="0"/>
              </a:spcAft>
              <a:defRPr/>
            </a:pPr>
            <a:r>
              <a:rPr lang="fr-FR" b="1" dirty="0">
                <a:solidFill>
                  <a:schemeClr val="tx1"/>
                </a:solidFill>
              </a:rPr>
              <a:t>Immunologie </a:t>
            </a:r>
            <a:r>
              <a:rPr lang="fr-FR" dirty="0">
                <a:solidFill>
                  <a:schemeClr val="tx1"/>
                </a:solidFill>
              </a:rPr>
              <a:t>(un système physiologique et ses applications)</a:t>
            </a:r>
          </a:p>
          <a:p>
            <a:pPr algn="ctr" eaLnBrk="1" fontAlgn="auto" hangingPunct="1">
              <a:spcBef>
                <a:spcPts val="0"/>
              </a:spcBef>
              <a:spcAft>
                <a:spcPts val="0"/>
              </a:spcAft>
              <a:defRPr/>
            </a:pPr>
            <a:r>
              <a:rPr lang="fr-FR" b="1" i="1" dirty="0">
                <a:solidFill>
                  <a:schemeClr val="tx1"/>
                </a:solidFill>
              </a:rPr>
              <a:t>4 semaines mini</a:t>
            </a:r>
          </a:p>
        </p:txBody>
      </p:sp>
      <p:sp>
        <p:nvSpPr>
          <p:cNvPr id="8" name="Vague 7">
            <a:extLst>
              <a:ext uri="{FF2B5EF4-FFF2-40B4-BE49-F238E27FC236}">
                <a16:creationId xmlns:a16="http://schemas.microsoft.com/office/drawing/2014/main" id="{374E6077-17AF-447C-AC18-E172E6A85FDE}"/>
              </a:ext>
            </a:extLst>
          </p:cNvPr>
          <p:cNvSpPr/>
          <p:nvPr/>
        </p:nvSpPr>
        <p:spPr>
          <a:xfrm rot="20691291">
            <a:off x="106473" y="159288"/>
            <a:ext cx="1265002" cy="792882"/>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1</a:t>
            </a:r>
            <a:r>
              <a:rPr lang="fr-FR" sz="1600" baseline="30000" dirty="0">
                <a:solidFill>
                  <a:schemeClr val="tx1"/>
                </a:solidFill>
              </a:rPr>
              <a:t>ère</a:t>
            </a:r>
            <a:r>
              <a:rPr lang="fr-FR" sz="1600" dirty="0">
                <a:solidFill>
                  <a:schemeClr val="tx1"/>
                </a:solidFill>
              </a:rPr>
              <a:t> spé SVT</a:t>
            </a:r>
          </a:p>
        </p:txBody>
      </p:sp>
    </p:spTree>
    <p:extLst>
      <p:ext uri="{BB962C8B-B14F-4D97-AF65-F5344CB8AC3E}">
        <p14:creationId xmlns:p14="http://schemas.microsoft.com/office/powerpoint/2010/main" val="337627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712" y="1972490"/>
            <a:ext cx="10515600" cy="3749041"/>
          </a:xfrm>
        </p:spPr>
        <p:txBody>
          <a:bodyPr>
            <a:noAutofit/>
          </a:bodyPr>
          <a:lstStyle/>
          <a:p>
            <a:pPr>
              <a:buFontTx/>
              <a:buChar char="-"/>
            </a:pPr>
            <a:r>
              <a:rPr lang="fr-FR" b="1" i="1" dirty="0"/>
              <a:t>Patrimoine génétique et santé </a:t>
            </a:r>
            <a:endParaRPr lang="fr-FR" sz="2200" i="1" dirty="0"/>
          </a:p>
          <a:p>
            <a:pPr marL="0" indent="0">
              <a:buNone/>
            </a:pPr>
            <a:r>
              <a:rPr lang="fr-FR" sz="2400" b="1" i="1" dirty="0"/>
              <a:t>Objectifs : </a:t>
            </a:r>
            <a:r>
              <a:rPr lang="fr-FR" sz="2400" dirty="0"/>
              <a:t>les élèves doivent savoir que la détermination des causes d’une maladie repose sur un mode de raisonnement et des outils statistiques. Une pathologie précise (maladie cardiovasculaire ou diabète de type II, par exemple) est utilisée pour illustrer le thème. Les élèves développent leur esprit critique face aux discours simplificateurs (facteurs dit déterminants, génétiques ou non, etc.). </a:t>
            </a:r>
          </a:p>
          <a:p>
            <a:pPr marL="0" indent="0">
              <a:buNone/>
            </a:pPr>
            <a:r>
              <a:rPr lang="fr-FR" sz="2400" b="1" i="1" dirty="0"/>
              <a:t>Précisions : </a:t>
            </a:r>
            <a:r>
              <a:rPr lang="fr-FR" sz="2400" dirty="0"/>
              <a:t>à partir de l’exemple choisi, les élèves discernent les principes généraux d’une approche épidémiologique, sans formalisme mathématique complexe. Ils ne développent pas une expertise réelle en matière d’épidémiologie, mais sont sensibilisés à ce type d’approche. </a:t>
            </a:r>
          </a:p>
          <a:p>
            <a:pPr>
              <a:buFontTx/>
              <a:buChar char="-"/>
            </a:pPr>
            <a:endParaRPr lang="fr-FR" sz="2000" i="1" dirty="0"/>
          </a:p>
          <a:p>
            <a:pPr marL="0" indent="0">
              <a:buNone/>
            </a:pPr>
            <a:endParaRPr lang="fr-FR" sz="2000" i="1"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89458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0714" y="506417"/>
            <a:ext cx="10515600" cy="3918857"/>
          </a:xfrm>
        </p:spPr>
        <p:txBody>
          <a:bodyPr>
            <a:normAutofit fontScale="77500" lnSpcReduction="20000"/>
          </a:bodyPr>
          <a:lstStyle/>
          <a:p>
            <a:pPr marL="0" indent="0">
              <a:buNone/>
            </a:pPr>
            <a:r>
              <a:rPr lang="fr-FR" sz="3600" b="1" i="1" dirty="0"/>
              <a:t>Patrimoine génétique et santé </a:t>
            </a:r>
          </a:p>
          <a:p>
            <a:pPr marL="0" indent="0">
              <a:buNone/>
            </a:pPr>
            <a:r>
              <a:rPr lang="fr-FR" b="1" dirty="0"/>
              <a:t>Capacités :</a:t>
            </a:r>
            <a:endParaRPr lang="fr-FR" dirty="0"/>
          </a:p>
          <a:p>
            <a:pPr marL="285750" indent="-285750" algn="just"/>
            <a:r>
              <a:rPr lang="fr-FR" dirty="0"/>
              <a:t>Identifier, dans le cas d’une maladie à causalité multifactorielle, </a:t>
            </a:r>
            <a:r>
              <a:rPr lang="fr-FR" dirty="0">
                <a:solidFill>
                  <a:srgbClr val="FF0000"/>
                </a:solidFill>
              </a:rPr>
              <a:t>les principes, les intérêts et les limites de l’épidémiologie (descriptive ou analytique) et de ses méthodes (étude de cohortes et témoins)</a:t>
            </a:r>
            <a:r>
              <a:rPr lang="fr-FR" dirty="0"/>
              <a:t>. </a:t>
            </a:r>
          </a:p>
          <a:p>
            <a:pPr marL="285750" indent="-285750" algn="just"/>
            <a:r>
              <a:rPr lang="fr-FR" dirty="0">
                <a:solidFill>
                  <a:srgbClr val="FF0000"/>
                </a:solidFill>
              </a:rPr>
              <a:t>Mener une analyse statistique simple sur des données de santé </a:t>
            </a:r>
            <a:r>
              <a:rPr lang="fr-FR" dirty="0"/>
              <a:t>; </a:t>
            </a:r>
            <a:r>
              <a:rPr lang="fr-FR" dirty="0">
                <a:solidFill>
                  <a:srgbClr val="FF0000"/>
                </a:solidFill>
              </a:rPr>
              <a:t>cartographier une pathologie en la visualisant sur un système d’information </a:t>
            </a:r>
            <a:r>
              <a:rPr lang="fr-FR" dirty="0" err="1">
                <a:solidFill>
                  <a:srgbClr val="FF0000"/>
                </a:solidFill>
              </a:rPr>
              <a:t>géoscientifique</a:t>
            </a:r>
            <a:r>
              <a:rPr lang="fr-FR" dirty="0"/>
              <a:t>, par exemple. </a:t>
            </a:r>
          </a:p>
          <a:p>
            <a:pPr marL="285750" indent="-285750" algn="just"/>
            <a:r>
              <a:rPr lang="fr-FR" dirty="0">
                <a:solidFill>
                  <a:srgbClr val="FF0000"/>
                </a:solidFill>
              </a:rPr>
              <a:t>Appréhender de manière critique </a:t>
            </a:r>
            <a:r>
              <a:rPr lang="fr-FR" dirty="0"/>
              <a:t>les conditions de validité d’affirmations lues ou entendues concernant la responsabilité d’un gène ou d’un facteur de l’environnement dans le développement d’une maladie. </a:t>
            </a:r>
          </a:p>
          <a:p>
            <a:pPr marL="285750" indent="-285750" algn="just"/>
            <a:r>
              <a:rPr lang="fr-FR" dirty="0"/>
              <a:t>Savoir </a:t>
            </a:r>
            <a:r>
              <a:rPr lang="fr-FR" dirty="0">
                <a:solidFill>
                  <a:srgbClr val="FF0000"/>
                </a:solidFill>
              </a:rPr>
              <a:t>expliciter</a:t>
            </a:r>
            <a:r>
              <a:rPr lang="fr-FR" dirty="0"/>
              <a:t> ses comportements face à un risque de santé pour exercer sa responsabilité individuelle ou collective.</a:t>
            </a:r>
          </a:p>
        </p:txBody>
      </p:sp>
      <p:sp>
        <p:nvSpPr>
          <p:cNvPr id="4" name="ZoneTexte 3">
            <a:extLst>
              <a:ext uri="{FF2B5EF4-FFF2-40B4-BE49-F238E27FC236}">
                <a16:creationId xmlns:a16="http://schemas.microsoft.com/office/drawing/2014/main" id="{3CE756A7-B1B2-4ABF-B993-A6A537212636}"/>
              </a:ext>
            </a:extLst>
          </p:cNvPr>
          <p:cNvSpPr txBox="1"/>
          <p:nvPr/>
        </p:nvSpPr>
        <p:spPr>
          <a:xfrm>
            <a:off x="457199" y="4642009"/>
            <a:ext cx="11560629" cy="2215991"/>
          </a:xfrm>
          <a:prstGeom prst="rect">
            <a:avLst/>
          </a:prstGeom>
          <a:solidFill>
            <a:schemeClr val="accent1">
              <a:lumMod val="20000"/>
              <a:lumOff val="80000"/>
            </a:schemeClr>
          </a:solidFill>
        </p:spPr>
        <p:txBody>
          <a:bodyPr wrap="square" rtlCol="0">
            <a:spAutoFit/>
          </a:bodyPr>
          <a:lstStyle/>
          <a:p>
            <a:r>
              <a:rPr lang="fr-FR" dirty="0">
                <a:hlinkClick r:id="rId2"/>
              </a:rPr>
              <a:t>http://invs.santepubliquefrance.fr/Dossiers-thematiques/Maladies-chroniques-et-traumatismes/Diabete/Donnees-epidemiologiques</a:t>
            </a:r>
            <a:endParaRPr lang="fr-FR" dirty="0"/>
          </a:p>
          <a:p>
            <a:endParaRPr lang="fr-FR" dirty="0"/>
          </a:p>
          <a:p>
            <a:r>
              <a:rPr lang="fr-FR" dirty="0"/>
              <a:t>Collège de France: L'épidémiologie, ou la science de l'estimation du risque en santé publique :</a:t>
            </a:r>
          </a:p>
          <a:p>
            <a:r>
              <a:rPr lang="fr-FR" dirty="0">
                <a:hlinkClick r:id="rId3"/>
              </a:rPr>
              <a:t>https://www.college-de-france.fr/site/arnaud-fontanet/inaugural-lecture-2019-01-31-18h00.htm</a:t>
            </a:r>
            <a:endParaRPr lang="fr-FR" dirty="0"/>
          </a:p>
          <a:p>
            <a:endParaRPr lang="fr-FR" sz="2400" dirty="0"/>
          </a:p>
          <a:p>
            <a:endParaRPr lang="fr-FR" sz="2400" dirty="0"/>
          </a:p>
        </p:txBody>
      </p:sp>
      <p:sp>
        <p:nvSpPr>
          <p:cNvPr id="5" name="Vague 4">
            <a:extLst>
              <a:ext uri="{FF2B5EF4-FFF2-40B4-BE49-F238E27FC236}">
                <a16:creationId xmlns:a16="http://schemas.microsoft.com/office/drawing/2014/main" id="{374E6077-17AF-447C-AC18-E172E6A85FDE}"/>
              </a:ext>
            </a:extLst>
          </p:cNvPr>
          <p:cNvSpPr/>
          <p:nvPr/>
        </p:nvSpPr>
        <p:spPr>
          <a:xfrm rot="20691291">
            <a:off x="181929" y="175769"/>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6407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5132" y="104503"/>
            <a:ext cx="11956868" cy="6753497"/>
          </a:xfrm>
        </p:spPr>
        <p:txBody>
          <a:bodyPr>
            <a:noAutofit/>
          </a:bodyPr>
          <a:lstStyle/>
          <a:p>
            <a:pPr>
              <a:buFontTx/>
              <a:buChar char="-"/>
            </a:pPr>
            <a:r>
              <a:rPr lang="fr-FR" sz="2000" b="1" i="1" dirty="0"/>
              <a:t>             -  Altérations du génome et cancérisation</a:t>
            </a:r>
            <a:endParaRPr lang="fr-FR" sz="2000" i="1" dirty="0"/>
          </a:p>
          <a:p>
            <a:pPr marL="0" indent="0">
              <a:buNone/>
            </a:pPr>
            <a:r>
              <a:rPr lang="fr-FR" sz="2000" b="1" dirty="0"/>
              <a:t>Notions fondamentales : </a:t>
            </a:r>
            <a:r>
              <a:rPr lang="fr-FR" sz="2000" dirty="0"/>
              <a:t>mutations, cancérisation, facteurs de risques. </a:t>
            </a:r>
          </a:p>
          <a:p>
            <a:pPr marL="0" indent="0">
              <a:buNone/>
            </a:pPr>
            <a:r>
              <a:rPr lang="fr-FR" sz="2000" b="1" dirty="0"/>
              <a:t>Objectifs : </a:t>
            </a:r>
            <a:r>
              <a:rPr lang="fr-FR" sz="2000" dirty="0"/>
              <a:t>les élèves acquièrent les connaissances fondamentales sur le développement des cancers, sur leurs origines et leurs formes multiples. Ils comprennent que l’identification de l’origine de certains cancers permet la mise en œuvre de mesures de santé publique. </a:t>
            </a:r>
          </a:p>
          <a:p>
            <a:pPr marL="0" indent="0">
              <a:buNone/>
            </a:pPr>
            <a:endParaRPr lang="fr-FR" sz="2000" dirty="0"/>
          </a:p>
          <a:p>
            <a:pPr>
              <a:buFontTx/>
              <a:buChar char="-"/>
            </a:pPr>
            <a:r>
              <a:rPr lang="fr-FR" sz="2000" b="1" dirty="0"/>
              <a:t>Variation génétique bactérienne et résistance aux antibiotiques </a:t>
            </a:r>
            <a:endParaRPr lang="fr-FR" sz="2000" dirty="0"/>
          </a:p>
          <a:p>
            <a:pPr marL="0" indent="0">
              <a:buNone/>
            </a:pPr>
            <a:r>
              <a:rPr lang="fr-FR" sz="2000" b="1" dirty="0"/>
              <a:t>Connaissances </a:t>
            </a:r>
            <a:r>
              <a:rPr lang="fr-FR" sz="2000" dirty="0"/>
              <a:t>: </a:t>
            </a:r>
            <a:r>
              <a:rPr lang="fr-FR" sz="2000" dirty="0">
                <a:solidFill>
                  <a:schemeClr val="accent1">
                    <a:lumMod val="75000"/>
                  </a:schemeClr>
                </a:solidFill>
              </a:rPr>
              <a:t>Parmi les mutations spontanées ou induites qui se produisent aléatoirement dans les populations de bactéries, certaines confèrent des résistances aux antibiotiques. L’application d’un antibiotique sur une population bactérienne sélectionne les mutants résistants à cet antibiotique, d’autant plus qu’il élimine les bactéries compétitrices sensibles et permet donc leur développement numérique…</a:t>
            </a:r>
            <a:r>
              <a:rPr lang="fr-FR" sz="2000" dirty="0"/>
              <a:t> </a:t>
            </a:r>
          </a:p>
          <a:p>
            <a:pPr marL="0" indent="0">
              <a:buNone/>
            </a:pPr>
            <a:r>
              <a:rPr lang="fr-FR" sz="2000" b="1" dirty="0"/>
              <a:t>Objectifs : </a:t>
            </a:r>
            <a:r>
              <a:rPr lang="fr-FR" sz="2000" dirty="0"/>
              <a:t>un cas pratique de sélection naturelle dans des populations bactériennes est ici illustré et ses incidences en termes de santé publique, dégagées. </a:t>
            </a:r>
          </a:p>
          <a:p>
            <a:pPr marL="0" indent="0">
              <a:buNone/>
            </a:pPr>
            <a:r>
              <a:rPr lang="fr-FR" sz="2000" b="1" dirty="0"/>
              <a:t>Capacités :</a:t>
            </a:r>
            <a:r>
              <a:rPr lang="fr-FR" sz="2000" dirty="0"/>
              <a:t> </a:t>
            </a:r>
          </a:p>
          <a:p>
            <a:pPr>
              <a:buFontTx/>
              <a:buChar char="-"/>
            </a:pPr>
            <a:r>
              <a:rPr lang="fr-FR" sz="2000" dirty="0">
                <a:solidFill>
                  <a:schemeClr val="accent1">
                    <a:lumMod val="75000"/>
                  </a:schemeClr>
                </a:solidFill>
              </a:rPr>
              <a:t>analyser des bases de données sur la résistance aux antibiotiques en France et en Europe (type, incidence dans les populations, relations avec les pratiques de santé et d'élevage, etc.).</a:t>
            </a:r>
          </a:p>
          <a:p>
            <a:pPr>
              <a:buFontTx/>
              <a:buChar char="-"/>
            </a:pPr>
            <a:r>
              <a:rPr lang="fr-FR" sz="2000" dirty="0">
                <a:solidFill>
                  <a:schemeClr val="accent1">
                    <a:lumMod val="75000"/>
                  </a:schemeClr>
                </a:solidFill>
              </a:rPr>
              <a:t>Identifier, sur un exemple, l’intérêt de l’application du raisonnement évolutionniste en matière médicale (prendre en compte l'avantage compétitif des résistants). </a:t>
            </a:r>
          </a:p>
          <a:p>
            <a:pPr marL="0" indent="0">
              <a:buNone/>
            </a:pPr>
            <a:r>
              <a:rPr lang="fr-FR" sz="2000" b="1" dirty="0"/>
              <a:t>Précisions : </a:t>
            </a:r>
            <a:r>
              <a:rPr lang="fr-FR" sz="2000" dirty="0"/>
              <a:t>la connaissance des mécanismes moléculaires de la résistance aux antibiotiques n’est pas attendue.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70243" y="109947"/>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959377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8309" y="63706"/>
            <a:ext cx="10235199" cy="614997"/>
          </a:xfrm>
        </p:spPr>
        <p:txBody>
          <a:bodyPr>
            <a:normAutofit fontScale="90000"/>
          </a:bodyPr>
          <a:lstStyle/>
          <a:p>
            <a:r>
              <a:rPr lang="fr-FR" sz="2800" b="1" dirty="0"/>
              <a:t>Le fonctionnement du système immunitaire humain                  </a:t>
            </a:r>
            <a:r>
              <a:rPr lang="fr-FR" sz="2800" i="1" dirty="0"/>
              <a:t>(mini 4 </a:t>
            </a:r>
            <a:r>
              <a:rPr lang="fr-FR" sz="2800" i="1" dirty="0" err="1"/>
              <a:t>sem</a:t>
            </a:r>
            <a:r>
              <a:rPr lang="fr-FR" sz="2800" i="1" dirty="0"/>
              <a:t>)</a:t>
            </a:r>
          </a:p>
        </p:txBody>
      </p:sp>
      <p:sp>
        <p:nvSpPr>
          <p:cNvPr id="3" name="Sous-titre 2"/>
          <p:cNvSpPr>
            <a:spLocks noGrp="1"/>
          </p:cNvSpPr>
          <p:nvPr>
            <p:ph type="subTitle" idx="1"/>
          </p:nvPr>
        </p:nvSpPr>
        <p:spPr>
          <a:xfrm>
            <a:off x="209007" y="783771"/>
            <a:ext cx="11982994" cy="6400799"/>
          </a:xfrm>
        </p:spPr>
        <p:txBody>
          <a:bodyPr>
            <a:normAutofit fontScale="40000" lnSpcReduction="20000"/>
          </a:bodyPr>
          <a:lstStyle/>
          <a:p>
            <a:pPr algn="l"/>
            <a:r>
              <a:rPr lang="fr-FR" sz="5000" dirty="0"/>
              <a:t>Approche classique pour : </a:t>
            </a:r>
          </a:p>
          <a:p>
            <a:pPr marL="342900" indent="-342900" algn="l">
              <a:buFontTx/>
              <a:buChar char="-"/>
            </a:pPr>
            <a:r>
              <a:rPr lang="fr-FR" sz="5000" b="1" i="1" dirty="0"/>
              <a:t>L’immunité innée</a:t>
            </a:r>
          </a:p>
          <a:p>
            <a:pPr algn="l"/>
            <a:r>
              <a:rPr lang="fr-FR" sz="5000" b="1" dirty="0"/>
              <a:t>Notions fondamentales </a:t>
            </a:r>
            <a:r>
              <a:rPr lang="fr-FR" sz="5000" dirty="0"/>
              <a:t>: organes lymphoïdes, macrophages, phagocytose, médiateurs chimiques de l'inflammation, interleukines, récepteurs de surface, réaction inflammatoire, médicaments anti-inflammatoires. </a:t>
            </a:r>
          </a:p>
          <a:p>
            <a:pPr algn="l"/>
            <a:r>
              <a:rPr lang="fr-FR" sz="5000" b="1" dirty="0"/>
              <a:t>Objectifs </a:t>
            </a:r>
            <a:r>
              <a:rPr lang="fr-FR" sz="5000" dirty="0"/>
              <a:t>: à partir d’un exemple, les élèves distinguent le déclenchement d'une réaction immunitaire et l'importance de la réaction inflammatoire.</a:t>
            </a:r>
            <a:r>
              <a:rPr lang="fr-FR" sz="5000" b="1" dirty="0"/>
              <a:t> </a:t>
            </a:r>
          </a:p>
          <a:p>
            <a:pPr algn="l"/>
            <a:r>
              <a:rPr lang="fr-FR" sz="5000" b="1" dirty="0"/>
              <a:t>Précisions : </a:t>
            </a:r>
            <a:r>
              <a:rPr lang="fr-FR" sz="5000" dirty="0"/>
              <a:t>la description des récepteurs de l'immunité innée (PRR), des signaux de dangers et la connaissance des signatures des pathogènes (PAMP) sont hors programme. La mise en perspective évolutive du système immunitaire est signalée ; elle lie à cette thématique de sciences fondamentales une réflexion sur la santé, mais elle ne fait pas l'objet d'une argumentation particulière.  </a:t>
            </a:r>
          </a:p>
          <a:p>
            <a:pPr marL="342900" indent="-342900" algn="l">
              <a:buFontTx/>
              <a:buChar char="-"/>
            </a:pPr>
            <a:endParaRPr lang="fr-FR" sz="5000" i="1" dirty="0"/>
          </a:p>
          <a:p>
            <a:pPr marL="342900" indent="-342900" algn="l">
              <a:buFontTx/>
              <a:buChar char="-"/>
            </a:pPr>
            <a:r>
              <a:rPr lang="fr-FR" sz="5000" b="1" i="1" dirty="0"/>
              <a:t>L'immunité adaptative</a:t>
            </a:r>
          </a:p>
          <a:p>
            <a:pPr algn="l"/>
            <a:r>
              <a:rPr lang="fr-FR" sz="5000" b="1" dirty="0"/>
              <a:t>Notions fondamentales : </a:t>
            </a:r>
            <a:r>
              <a:rPr lang="fr-FR" sz="5000" dirty="0"/>
              <a:t>cellules présentatrices de l'antigène, lymphocytes B, plasmocytes, immunoglobulines (anticorps), lymphocytes T CD4, lymphocytes T auxiliaire, lymphocytes T CD8, lymphocytes T cytotoxiques ; sélection, amplification (expansion) et différenciation clonale. </a:t>
            </a:r>
          </a:p>
          <a:p>
            <a:pPr algn="l"/>
            <a:r>
              <a:rPr lang="fr-FR" sz="5000" b="1" dirty="0"/>
              <a:t>Objectifs </a:t>
            </a:r>
            <a:r>
              <a:rPr lang="fr-FR" sz="5000" dirty="0"/>
              <a:t>: le complexe majeur d’histocompatibilité (CMH) sera évoqué sans description détaillée. Par l’étude d’un cas d'une infection virale (par exemple la grippe), les élèves comprennent comment se mettent en place les défenses adaptatives et comment, en collaboration avec les défenses innées, elles parviennent à l'élimination du virus. Par cette étude, on signale le mode d'action du VIH. </a:t>
            </a:r>
          </a:p>
          <a:p>
            <a:pPr algn="l"/>
            <a:r>
              <a:rPr lang="fr-FR" sz="5000" b="1" dirty="0"/>
              <a:t>Précisions : </a:t>
            </a:r>
            <a:r>
              <a:rPr lang="fr-FR" sz="5000" dirty="0"/>
              <a:t>le détail moléculaire de la présentation de l'antigène aux lymphocytes T et celui des mécanismes de recombinaison ne sont pas attendus. Les différentes classes d’immunoglobulines ne sont pas au programme. </a:t>
            </a:r>
          </a:p>
          <a:p>
            <a:pPr marL="342900" indent="-342900" algn="l">
              <a:buFontTx/>
              <a:buChar char="-"/>
            </a:pPr>
            <a:endParaRPr lang="fr-FR" dirty="0"/>
          </a:p>
          <a:p>
            <a:endParaRPr lang="fr-FR" dirty="0"/>
          </a:p>
        </p:txBody>
      </p:sp>
      <p:sp>
        <p:nvSpPr>
          <p:cNvPr id="5" name="Vague 4">
            <a:extLst>
              <a:ext uri="{FF2B5EF4-FFF2-40B4-BE49-F238E27FC236}">
                <a16:creationId xmlns:a16="http://schemas.microsoft.com/office/drawing/2014/main" id="{374E6077-17AF-447C-AC18-E172E6A85FDE}"/>
              </a:ext>
            </a:extLst>
          </p:cNvPr>
          <p:cNvSpPr/>
          <p:nvPr/>
        </p:nvSpPr>
        <p:spPr>
          <a:xfrm rot="20691291">
            <a:off x="181928" y="149644"/>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1046418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4320" y="404947"/>
            <a:ext cx="11469188" cy="6139544"/>
          </a:xfrm>
        </p:spPr>
        <p:txBody>
          <a:bodyPr>
            <a:normAutofit fontScale="85000" lnSpcReduction="20000"/>
          </a:bodyPr>
          <a:lstStyle/>
          <a:p>
            <a:pPr marL="0" indent="0">
              <a:buNone/>
            </a:pPr>
            <a:r>
              <a:rPr lang="fr-FR" i="1" dirty="0">
                <a:solidFill>
                  <a:schemeClr val="accent1">
                    <a:lumMod val="75000"/>
                  </a:schemeClr>
                </a:solidFill>
              </a:rPr>
              <a:t>                  Nouveauté pour </a:t>
            </a:r>
            <a:r>
              <a:rPr lang="fr-FR" i="1" dirty="0"/>
              <a:t>:</a:t>
            </a:r>
          </a:p>
          <a:p>
            <a:pPr>
              <a:buFontTx/>
              <a:buChar char="-"/>
            </a:pPr>
            <a:r>
              <a:rPr lang="fr-FR" sz="3300" b="1" i="1" dirty="0"/>
              <a:t>L’utilisation de l’immunité adaptative en santé humaine</a:t>
            </a:r>
            <a:r>
              <a:rPr lang="fr-FR" i="1" dirty="0"/>
              <a:t> </a:t>
            </a:r>
          </a:p>
          <a:p>
            <a:pPr marL="0" indent="0">
              <a:buNone/>
            </a:pPr>
            <a:r>
              <a:rPr lang="fr-FR" b="1" dirty="0"/>
              <a:t>Objectifs : </a:t>
            </a:r>
            <a:r>
              <a:rPr lang="fr-FR" dirty="0"/>
              <a:t>les élèves découvrent comment l’humanité utilise ses connaissances de l’immunité dans le domaine de la santé. La différence entre la vaccination, préventive, et l’immunothérapie (dont les vaccins thérapeutiques) est soulignée. Les élèves acquièrent les connaissances fondamentales sur la base biologique de la stratégie vaccinale préventive qui permet la protection de l'individu vacciné et de la population. </a:t>
            </a:r>
            <a:r>
              <a:rPr lang="fr-FR" dirty="0">
                <a:solidFill>
                  <a:schemeClr val="accent1">
                    <a:lumMod val="75000"/>
                  </a:schemeClr>
                </a:solidFill>
              </a:rPr>
              <a:t>On indique que l'adjuvant du vaccin prépare l'organisme au déclenchement de la réaction adaptative liée au vaccin, un peu comme la réaction inflammatoire prépare la réaction adaptative naturelle.  </a:t>
            </a:r>
          </a:p>
          <a:p>
            <a:pPr marL="0" indent="0">
              <a:buNone/>
            </a:pPr>
            <a:r>
              <a:rPr lang="fr-FR" b="1" dirty="0"/>
              <a:t>Connaissances </a:t>
            </a:r>
            <a:r>
              <a:rPr lang="fr-FR" dirty="0"/>
              <a:t>:</a:t>
            </a:r>
          </a:p>
          <a:p>
            <a:r>
              <a:rPr lang="fr-FR" dirty="0"/>
              <a:t>Dans une population, cette vaccination n’offre une </a:t>
            </a:r>
            <a:r>
              <a:rPr lang="fr-FR" dirty="0">
                <a:solidFill>
                  <a:srgbClr val="FF0000"/>
                </a:solidFill>
              </a:rPr>
              <a:t>protection optimale qu’au-delà d’un certain taux de couverture vaccinale</a:t>
            </a:r>
            <a:r>
              <a:rPr lang="fr-FR" dirty="0"/>
              <a:t>, qui bloque la circulation de l’agent infectieux au sein de cette population. Cela résulte du fait que l’on peut porter et transmettre l’agent infectieux sans être soi-même malade (porteur sain). </a:t>
            </a:r>
          </a:p>
          <a:p>
            <a:r>
              <a:rPr lang="fr-FR" dirty="0">
                <a:solidFill>
                  <a:srgbClr val="FF0000"/>
                </a:solidFill>
              </a:rPr>
              <a:t>Des procédés d’immunothérapie </a:t>
            </a:r>
            <a:r>
              <a:rPr lang="fr-FR" dirty="0"/>
              <a:t>(vaccins thérapeutiques et anticorps monoclonaux) ont été développés pour lutter contre certains types de cancer, et de nombreux sont en cours de développement. C’est un champ de recherche aux implications sociétales importantes.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81928" y="149644"/>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2512947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382" y="114391"/>
            <a:ext cx="11795760" cy="6403974"/>
          </a:xfrm>
        </p:spPr>
        <p:txBody>
          <a:bodyPr>
            <a:noAutofit/>
          </a:bodyPr>
          <a:lstStyle/>
          <a:p>
            <a:pPr marL="0" indent="0">
              <a:buNone/>
            </a:pPr>
            <a:r>
              <a:rPr lang="fr-FR" sz="2000" b="1" dirty="0"/>
              <a:t>                    </a:t>
            </a:r>
            <a:r>
              <a:rPr lang="fr-FR" sz="2200" b="1" dirty="0"/>
              <a:t>Capacités </a:t>
            </a:r>
            <a:endParaRPr lang="fr-FR" sz="2200" dirty="0"/>
          </a:p>
          <a:p>
            <a:r>
              <a:rPr lang="fr-FR" sz="2200" dirty="0"/>
              <a:t>Recenser, extraire et exploiter des informations historiques sur le principe de la vaccination et ses succès contre de grandes pandémies (variole, poliomyélite, etc.). </a:t>
            </a:r>
          </a:p>
          <a:p>
            <a:r>
              <a:rPr lang="fr-FR" sz="2200" dirty="0"/>
              <a:t>Recenser, extraire et exploiter des informations sur la composition d’un vaccin et sur son mode d'emploi (rappel de vaccination). </a:t>
            </a:r>
          </a:p>
          <a:p>
            <a:r>
              <a:rPr lang="fr-FR" sz="2200" dirty="0">
                <a:solidFill>
                  <a:srgbClr val="FF0000"/>
                </a:solidFill>
              </a:rPr>
              <a:t>Modéliser et calculer le taux de couverture vaccinale efficace</a:t>
            </a:r>
            <a:r>
              <a:rPr lang="fr-FR" sz="2200" dirty="0"/>
              <a:t> pour un vaccin (par exemple : rougeole). </a:t>
            </a:r>
          </a:p>
          <a:p>
            <a:r>
              <a:rPr lang="fr-FR" sz="2200" dirty="0"/>
              <a:t>Montrer que certains vaccins permettent </a:t>
            </a:r>
            <a:r>
              <a:rPr lang="fr-FR" sz="2200" dirty="0">
                <a:solidFill>
                  <a:srgbClr val="FF0000"/>
                </a:solidFill>
              </a:rPr>
              <a:t>de lutter indirectement contre des cancers </a:t>
            </a:r>
            <a:r>
              <a:rPr lang="fr-FR" sz="2200" dirty="0"/>
              <a:t>(hépatite B, HPV). </a:t>
            </a:r>
          </a:p>
          <a:p>
            <a:r>
              <a:rPr lang="fr-FR" sz="2200" dirty="0"/>
              <a:t>Prendre conscience que la vaccination est une démarche dans laquelle le </a:t>
            </a:r>
            <a:r>
              <a:rPr lang="fr-FR" sz="2200" dirty="0">
                <a:solidFill>
                  <a:srgbClr val="FF0000"/>
                </a:solidFill>
              </a:rPr>
              <a:t>bénéfice collectif </a:t>
            </a:r>
            <a:r>
              <a:rPr lang="fr-FR" sz="2200" dirty="0"/>
              <a:t>est très largement supérieur au </a:t>
            </a:r>
            <a:r>
              <a:rPr lang="fr-FR" sz="2200" dirty="0">
                <a:solidFill>
                  <a:srgbClr val="FF0000"/>
                </a:solidFill>
              </a:rPr>
              <a:t>risque vaccinal individuel</a:t>
            </a:r>
            <a:r>
              <a:rPr lang="fr-FR" sz="2200" dirty="0"/>
              <a:t>. </a:t>
            </a:r>
          </a:p>
          <a:p>
            <a:r>
              <a:rPr lang="fr-FR" sz="2200" dirty="0"/>
              <a:t>Recenser, extraire et exploiter des informations sur la manière dont sont obtenus des anticorps monoclonaux. </a:t>
            </a:r>
          </a:p>
          <a:p>
            <a:r>
              <a:rPr lang="fr-FR" sz="2200" dirty="0"/>
              <a:t>Recenser, extraire et exploiter des informations sur </a:t>
            </a:r>
            <a:r>
              <a:rPr lang="fr-FR" sz="2200" dirty="0">
                <a:solidFill>
                  <a:srgbClr val="FF0000"/>
                </a:solidFill>
              </a:rPr>
              <a:t>l’utilisation d’anticorps monoclonaux dans le traitement des cancers (par exemple : sein et colon), y compris dans ses composantes économiques</a:t>
            </a:r>
            <a:r>
              <a:rPr lang="fr-FR" sz="2200" dirty="0"/>
              <a:t>. </a:t>
            </a:r>
          </a:p>
          <a:p>
            <a:pPr marL="0" indent="0">
              <a:buNone/>
            </a:pPr>
            <a:endParaRPr lang="fr-FR" sz="2200" dirty="0"/>
          </a:p>
          <a:p>
            <a:pPr marL="0" indent="0">
              <a:buNone/>
            </a:pPr>
            <a:r>
              <a:rPr lang="fr-FR" sz="2200" b="1" i="1" dirty="0"/>
              <a:t>Précisions : </a:t>
            </a:r>
            <a:r>
              <a:rPr lang="fr-FR" sz="2200" dirty="0"/>
              <a:t>la description exhaustive des types de vaccins, de leur composition et des pratiques vaccinales n’est pas attendue.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70245" y="5813"/>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 </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4149560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Source:</a:t>
            </a:r>
          </a:p>
        </p:txBody>
      </p:sp>
      <p:sp>
        <p:nvSpPr>
          <p:cNvPr id="3" name="Espace réservé du contenu 2"/>
          <p:cNvSpPr>
            <a:spLocks noGrp="1"/>
          </p:cNvSpPr>
          <p:nvPr>
            <p:ph idx="1"/>
          </p:nvPr>
        </p:nvSpPr>
        <p:spPr/>
        <p:txBody>
          <a:bodyPr/>
          <a:lstStyle/>
          <a:p>
            <a:pPr marL="0" indent="0">
              <a:buNone/>
            </a:pPr>
            <a:r>
              <a:rPr lang="fr-FR" dirty="0"/>
              <a:t>Documents partagés du PNF sur les nouveaux programmes de SVT des 21-22 mars 2019.</a:t>
            </a:r>
          </a:p>
          <a:p>
            <a:pPr marL="0" indent="0">
              <a:buNone/>
            </a:pPr>
            <a:endParaRPr lang="fr-FR" dirty="0"/>
          </a:p>
        </p:txBody>
      </p:sp>
    </p:spTree>
    <p:extLst>
      <p:ext uri="{BB962C8B-B14F-4D97-AF65-F5344CB8AC3E}">
        <p14:creationId xmlns:p14="http://schemas.microsoft.com/office/powerpoint/2010/main" val="735193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566159"/>
            <a:ext cx="10515600" cy="2610803"/>
          </a:xfrm>
        </p:spPr>
        <p:txBody>
          <a:bodyPr/>
          <a:lstStyle/>
          <a:p>
            <a:pPr algn="ctr">
              <a:buFont typeface="Symbol" panose="05050102010706020507" pitchFamily="18" charset="2"/>
              <a:buChar char="Þ"/>
            </a:pPr>
            <a:r>
              <a:rPr lang="fr-FR" dirty="0"/>
              <a:t>  Pour ceux qui abandonnent la spécialité SVT en fin de 1</a:t>
            </a:r>
            <a:r>
              <a:rPr lang="fr-FR" baseline="30000" dirty="0"/>
              <a:t>ère</a:t>
            </a:r>
            <a:endParaRPr lang="fr-FR" dirty="0"/>
          </a:p>
          <a:p>
            <a:pPr marL="0" indent="0">
              <a:buNone/>
            </a:pPr>
            <a:endParaRPr lang="fr-FR" dirty="0"/>
          </a:p>
        </p:txBody>
      </p:sp>
      <p:sp>
        <p:nvSpPr>
          <p:cNvPr id="4" name="Titre 1"/>
          <p:cNvSpPr txBox="1">
            <a:spLocks/>
          </p:cNvSpPr>
          <p:nvPr/>
        </p:nvSpPr>
        <p:spPr>
          <a:xfrm>
            <a:off x="3108960" y="352063"/>
            <a:ext cx="8530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EVALUATION</a:t>
            </a:r>
          </a:p>
        </p:txBody>
      </p:sp>
      <p:sp>
        <p:nvSpPr>
          <p:cNvPr id="5" name="Vague 4">
            <a:extLst>
              <a:ext uri="{FF2B5EF4-FFF2-40B4-BE49-F238E27FC236}">
                <a16:creationId xmlns:a16="http://schemas.microsoft.com/office/drawing/2014/main" id="{374E6077-17AF-447C-AC18-E172E6A85FDE}"/>
              </a:ext>
            </a:extLst>
          </p:cNvPr>
          <p:cNvSpPr/>
          <p:nvPr/>
        </p:nvSpPr>
        <p:spPr>
          <a:xfrm rot="20691291">
            <a:off x="181928" y="149644"/>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791288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lh5.googleusercontent.com/9eOxTe-v6As9eFVfR-f5-AG0EY0yMZtRbN8Aoy6oMU838ggI3LZhcnJ_8z2GLfCO8krVQwLcbxR0tXFSuZvmjIagJosXC6dWbqOVYlxECdL4Etst5XRDl9URr9Ljf4TBFvZ9J-1Hag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6994" y="0"/>
            <a:ext cx="8229600" cy="6858000"/>
          </a:xfrm>
          <a:prstGeom prst="rect">
            <a:avLst/>
          </a:prstGeom>
          <a:noFill/>
          <a:ln>
            <a:noFill/>
          </a:ln>
        </p:spPr>
      </p:pic>
      <p:sp>
        <p:nvSpPr>
          <p:cNvPr id="3" name="Vague 2">
            <a:extLst>
              <a:ext uri="{FF2B5EF4-FFF2-40B4-BE49-F238E27FC236}">
                <a16:creationId xmlns:a16="http://schemas.microsoft.com/office/drawing/2014/main" id="{374E6077-17AF-447C-AC18-E172E6A85FDE}"/>
              </a:ext>
            </a:extLst>
          </p:cNvPr>
          <p:cNvSpPr/>
          <p:nvPr/>
        </p:nvSpPr>
        <p:spPr>
          <a:xfrm rot="20691291">
            <a:off x="181928" y="149644"/>
            <a:ext cx="929566" cy="661296"/>
          </a:xfrm>
          <a:prstGeom prst="wave">
            <a:avLst>
              <a:gd name="adj1" fmla="val 2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1</a:t>
            </a:r>
            <a:r>
              <a:rPr lang="fr-FR" sz="1400" baseline="30000" dirty="0">
                <a:solidFill>
                  <a:schemeClr val="tx1"/>
                </a:solidFill>
              </a:rPr>
              <a:t>ère</a:t>
            </a:r>
            <a:r>
              <a:rPr lang="fr-FR" sz="1400" dirty="0">
                <a:solidFill>
                  <a:schemeClr val="tx1"/>
                </a:solidFill>
              </a:rPr>
              <a:t> spé SVT</a:t>
            </a:r>
          </a:p>
        </p:txBody>
      </p:sp>
    </p:spTree>
    <p:extLst>
      <p:ext uri="{BB962C8B-B14F-4D97-AF65-F5344CB8AC3E}">
        <p14:creationId xmlns:p14="http://schemas.microsoft.com/office/powerpoint/2010/main" val="3270506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071154" y="134174"/>
            <a:ext cx="9953897" cy="6723826"/>
          </a:xfrm>
          <a:prstGeom prst="rect">
            <a:avLst/>
          </a:prstGeom>
        </p:spPr>
      </p:pic>
    </p:spTree>
    <p:extLst>
      <p:ext uri="{BB962C8B-B14F-4D97-AF65-F5344CB8AC3E}">
        <p14:creationId xmlns:p14="http://schemas.microsoft.com/office/powerpoint/2010/main" val="208206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6212" y="37868"/>
            <a:ext cx="10515600" cy="1325563"/>
          </a:xfrm>
        </p:spPr>
        <p:txBody>
          <a:bodyPr/>
          <a:lstStyle/>
          <a:p>
            <a:pPr algn="ctr"/>
            <a:r>
              <a:rPr lang="fr-FR" dirty="0"/>
              <a:t>    Quelques unes des compétences travaillées </a:t>
            </a:r>
          </a:p>
        </p:txBody>
      </p:sp>
      <p:sp>
        <p:nvSpPr>
          <p:cNvPr id="3" name="Espace réservé du contenu 2"/>
          <p:cNvSpPr>
            <a:spLocks noGrp="1"/>
          </p:cNvSpPr>
          <p:nvPr>
            <p:ph idx="1"/>
          </p:nvPr>
        </p:nvSpPr>
        <p:spPr>
          <a:xfrm>
            <a:off x="365761" y="1136469"/>
            <a:ext cx="11625942" cy="5538651"/>
          </a:xfrm>
        </p:spPr>
        <p:txBody>
          <a:bodyPr>
            <a:noAutofit/>
          </a:bodyPr>
          <a:lstStyle/>
          <a:p>
            <a:pPr marL="0" indent="0">
              <a:buNone/>
            </a:pPr>
            <a:r>
              <a:rPr lang="fr-FR" sz="2200" b="1" dirty="0"/>
              <a:t>Compétences </a:t>
            </a:r>
            <a:r>
              <a:rPr lang="fr-FR" sz="2200" dirty="0"/>
              <a:t>	Quelques exemples de capacités associées 	</a:t>
            </a:r>
          </a:p>
          <a:p>
            <a:r>
              <a:rPr lang="fr-FR" sz="2200" b="1" dirty="0"/>
              <a:t>Pratiquer des démarches scientifiques </a:t>
            </a:r>
            <a:r>
              <a:rPr lang="fr-FR" sz="2200" dirty="0"/>
              <a:t>	</a:t>
            </a:r>
          </a:p>
          <a:p>
            <a:pPr marL="0" indent="0">
              <a:buNone/>
            </a:pPr>
            <a:r>
              <a:rPr lang="fr-FR" sz="2200" dirty="0"/>
              <a:t>Distinguer ce qui relève d’une croyance ou d’une opinion et ce qui constitue un savoir scientifique. </a:t>
            </a:r>
          </a:p>
          <a:p>
            <a:r>
              <a:rPr lang="fr-FR" sz="2200" b="1" dirty="0"/>
              <a:t>Concevoir, créer, réaliser </a:t>
            </a:r>
            <a:r>
              <a:rPr lang="fr-FR" sz="2200" dirty="0"/>
              <a:t>	</a:t>
            </a:r>
          </a:p>
          <a:p>
            <a:pPr marL="0" indent="0">
              <a:buNone/>
            </a:pPr>
            <a:r>
              <a:rPr lang="fr-FR" sz="2200" dirty="0"/>
              <a:t>Identifier </a:t>
            </a:r>
            <a:r>
              <a:rPr lang="fr-FR" sz="2200" dirty="0">
                <a:solidFill>
                  <a:schemeClr val="accent1">
                    <a:lumMod val="75000"/>
                  </a:schemeClr>
                </a:solidFill>
              </a:rPr>
              <a:t>et choisir </a:t>
            </a:r>
            <a:r>
              <a:rPr lang="fr-FR" sz="2200" dirty="0"/>
              <a:t>des notions, des outils et des techniques, ou des modèles simples pour mettre en œuvre une démarche scientifique. 	</a:t>
            </a:r>
          </a:p>
          <a:p>
            <a:r>
              <a:rPr lang="fr-FR" sz="2200" b="1" dirty="0"/>
              <a:t>Utiliser des outils et mobiliser des méthodes pour apprendre </a:t>
            </a:r>
            <a:r>
              <a:rPr lang="fr-FR" sz="2200" dirty="0"/>
              <a:t>	</a:t>
            </a:r>
          </a:p>
          <a:p>
            <a:pPr marL="0" indent="0">
              <a:buNone/>
            </a:pPr>
            <a:r>
              <a:rPr lang="fr-FR" sz="2200" dirty="0"/>
              <a:t>Coopérer et collaborer dans le cadre de démarches de projet. 	</a:t>
            </a:r>
          </a:p>
          <a:p>
            <a:r>
              <a:rPr lang="fr-FR" sz="2200" b="1" dirty="0"/>
              <a:t>Pratiquer des langages </a:t>
            </a:r>
            <a:r>
              <a:rPr lang="fr-FR" sz="2200" dirty="0"/>
              <a:t>	</a:t>
            </a:r>
          </a:p>
          <a:p>
            <a:pPr marL="0" indent="0">
              <a:buNone/>
            </a:pPr>
            <a:r>
              <a:rPr lang="fr-FR" sz="2200" dirty="0"/>
              <a:t>Communiquer sur ses démarches, ses résultats et ses choix, en argumentant. </a:t>
            </a:r>
          </a:p>
          <a:p>
            <a:pPr marL="0" indent="0">
              <a:buNone/>
            </a:pPr>
            <a:r>
              <a:rPr lang="fr-FR" sz="2200" dirty="0"/>
              <a:t>Communiquer dans un langage scientifiquement approprié : oral, écrit, graphique, numérique. </a:t>
            </a:r>
          </a:p>
          <a:p>
            <a:r>
              <a:rPr lang="fr-FR" sz="2200" b="1" dirty="0"/>
              <a:t>Adopter un comportement éthique et responsable </a:t>
            </a:r>
            <a:r>
              <a:rPr lang="fr-FR" sz="2200" dirty="0"/>
              <a:t>	</a:t>
            </a:r>
          </a:p>
          <a:p>
            <a:pPr marL="0" indent="0">
              <a:buNone/>
            </a:pPr>
            <a:r>
              <a:rPr lang="fr-FR" sz="2200" dirty="0">
                <a:solidFill>
                  <a:schemeClr val="accent1">
                    <a:lumMod val="75000"/>
                  </a:schemeClr>
                </a:solidFill>
              </a:rPr>
              <a:t>Participer à l’élaboration de règles de sécurité́ </a:t>
            </a:r>
            <a:r>
              <a:rPr lang="fr-FR" sz="2200" dirty="0"/>
              <a:t>et les appliquer au laboratoire et sur le terrain.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07995" y="143383"/>
            <a:ext cx="1229238" cy="99011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1</a:t>
            </a:r>
            <a:r>
              <a:rPr lang="fr-FR" baseline="30000" dirty="0">
                <a:solidFill>
                  <a:schemeClr val="tx1"/>
                </a:solidFill>
              </a:rPr>
              <a:t>ère</a:t>
            </a:r>
            <a:r>
              <a:rPr lang="fr-FR" dirty="0">
                <a:solidFill>
                  <a:schemeClr val="tx1"/>
                </a:solidFill>
              </a:rPr>
              <a:t> spé SVT</a:t>
            </a:r>
          </a:p>
        </p:txBody>
      </p:sp>
    </p:spTree>
    <p:extLst>
      <p:ext uri="{BB962C8B-B14F-4D97-AF65-F5344CB8AC3E}">
        <p14:creationId xmlns:p14="http://schemas.microsoft.com/office/powerpoint/2010/main" val="1356467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2875" y="-80963"/>
            <a:ext cx="12477750" cy="7019925"/>
          </a:xfrm>
          <a:prstGeom prst="rect">
            <a:avLst/>
          </a:prstGeom>
        </p:spPr>
      </p:pic>
    </p:spTree>
    <p:extLst>
      <p:ext uri="{BB962C8B-B14F-4D97-AF65-F5344CB8AC3E}">
        <p14:creationId xmlns:p14="http://schemas.microsoft.com/office/powerpoint/2010/main" val="512133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521471"/>
            <a:ext cx="9144000" cy="2387600"/>
          </a:xfrm>
        </p:spPr>
        <p:txBody>
          <a:bodyPr/>
          <a:lstStyle/>
          <a:p>
            <a:r>
              <a:rPr lang="fr-FR" dirty="0"/>
              <a:t>ECE 2019</a:t>
            </a:r>
          </a:p>
        </p:txBody>
      </p:sp>
      <p:sp>
        <p:nvSpPr>
          <p:cNvPr id="3" name="Sous-titre 2"/>
          <p:cNvSpPr>
            <a:spLocks noGrp="1"/>
          </p:cNvSpPr>
          <p:nvPr>
            <p:ph type="subTitle" idx="1"/>
          </p:nvPr>
        </p:nvSpPr>
        <p:spPr>
          <a:xfrm>
            <a:off x="1524000" y="4049486"/>
            <a:ext cx="9144000" cy="1482634"/>
          </a:xfrm>
        </p:spPr>
        <p:txBody>
          <a:bodyPr/>
          <a:lstStyle/>
          <a:p>
            <a:r>
              <a:rPr lang="fr-FR" dirty="0"/>
              <a:t>6 mai</a:t>
            </a:r>
          </a:p>
          <a:p>
            <a:r>
              <a:rPr lang="fr-FR" dirty="0"/>
              <a:t>Serveur Toulouse</a:t>
            </a:r>
          </a:p>
        </p:txBody>
      </p:sp>
    </p:spTree>
    <p:extLst>
      <p:ext uri="{BB962C8B-B14F-4D97-AF65-F5344CB8AC3E}">
        <p14:creationId xmlns:p14="http://schemas.microsoft.com/office/powerpoint/2010/main" val="3123979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0829D624-CC21-5B4F-8B69-BF2F369D6B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8077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Numérique</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045661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18ED2-640D-0043-B5B3-EA9CDFB4F582}"/>
              </a:ext>
            </a:extLst>
          </p:cNvPr>
          <p:cNvSpPr>
            <a:spLocks noGrp="1"/>
          </p:cNvSpPr>
          <p:nvPr>
            <p:ph type="ctrTitle"/>
          </p:nvPr>
        </p:nvSpPr>
        <p:spPr>
          <a:xfrm>
            <a:off x="779463" y="0"/>
            <a:ext cx="7964487" cy="1500781"/>
          </a:xfrm>
        </p:spPr>
        <p:txBody>
          <a:bodyPr>
            <a:normAutofit/>
          </a:bodyPr>
          <a:lstStyle/>
          <a:p>
            <a:r>
              <a:rPr lang="fr-FR" sz="4000" dirty="0"/>
              <a:t>Les nouveaux programmes du numérique et de l’informatique</a:t>
            </a:r>
          </a:p>
        </p:txBody>
      </p:sp>
    </p:spTree>
    <p:extLst>
      <p:ext uri="{BB962C8B-B14F-4D97-AF65-F5344CB8AC3E}">
        <p14:creationId xmlns:p14="http://schemas.microsoft.com/office/powerpoint/2010/main" val="3164259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3722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3374022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Numérique et SVT</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Des outils nombreux </a:t>
            </a:r>
          </a:p>
          <a:p>
            <a:pPr marL="0" indent="0">
              <a:buNone/>
            </a:pPr>
            <a:r>
              <a:rPr lang="fr-FR" dirty="0">
                <a:solidFill>
                  <a:schemeClr val="accent1">
                    <a:lumMod val="75000"/>
                  </a:schemeClr>
                </a:solidFill>
              </a:rPr>
              <a:t>des bases de données scientifiques, des systèmes d’informations </a:t>
            </a:r>
            <a:r>
              <a:rPr lang="fr-FR" dirty="0" err="1">
                <a:solidFill>
                  <a:schemeClr val="accent1">
                    <a:lumMod val="75000"/>
                  </a:schemeClr>
                </a:solidFill>
              </a:rPr>
              <a:t>géoscientifiques</a:t>
            </a:r>
            <a:r>
              <a:rPr lang="fr-FR" dirty="0">
                <a:solidFill>
                  <a:schemeClr val="accent1">
                    <a:lumMod val="75000"/>
                  </a:schemeClr>
                </a:solidFill>
              </a:rPr>
              <a:t>, de la modélisation numérique, de la programmation, des calculs quantitatifs, voire de la réalité virtuelle et de la réalité augmentée </a:t>
            </a:r>
          </a:p>
          <a:p>
            <a:pPr marL="0" indent="0">
              <a:buNone/>
            </a:pPr>
            <a:r>
              <a:rPr lang="fr-FR" dirty="0"/>
              <a:t>                             … à exploiter en classe pour faire acquérir des compétences aux élèves en lien avec la recherche et les métiers.</a:t>
            </a:r>
          </a:p>
          <a:p>
            <a:pPr marL="0" indent="0">
              <a:buNone/>
            </a:pPr>
            <a:endParaRPr lang="fr-FR" dirty="0"/>
          </a:p>
          <a:p>
            <a:pPr marL="0" indent="0">
              <a:buNone/>
            </a:pPr>
            <a:r>
              <a:rPr lang="fr-FR" dirty="0"/>
              <a:t>Pour y parvenir, des ressources nationales très nombreuses à venir</a:t>
            </a:r>
          </a:p>
          <a:p>
            <a:endParaRPr lang="fr-FR" dirty="0"/>
          </a:p>
          <a:p>
            <a:endParaRPr lang="fr-FR" dirty="0"/>
          </a:p>
          <a:p>
            <a:r>
              <a:rPr lang="fr-FR" dirty="0"/>
              <a:t>Une évolution des pratiques pédagogiques incontournables …</a:t>
            </a:r>
          </a:p>
          <a:p>
            <a:pPr marL="0" indent="0">
              <a:buNone/>
            </a:pPr>
            <a:r>
              <a:rPr lang="fr-FR" dirty="0"/>
              <a:t>mais avec une vigilance à maintenir concernant le sens et la plus-value.</a:t>
            </a:r>
          </a:p>
          <a:p>
            <a:endParaRPr lang="fr-FR" dirty="0"/>
          </a:p>
          <a:p>
            <a:pPr marL="0" indent="0">
              <a:buNone/>
            </a:pPr>
            <a:endParaRPr lang="fr-FR" dirty="0"/>
          </a:p>
        </p:txBody>
      </p:sp>
    </p:spTree>
    <p:extLst>
      <p:ext uri="{BB962C8B-B14F-4D97-AF65-F5344CB8AC3E}">
        <p14:creationId xmlns:p14="http://schemas.microsoft.com/office/powerpoint/2010/main" val="196023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7368" y="273721"/>
            <a:ext cx="5436096"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4800" b="1" dirty="0">
                <a:solidFill>
                  <a:srgbClr val="0070C0"/>
                </a:solidFill>
              </a:rPr>
              <a:t>LANCEMENT DES …</a:t>
            </a:r>
          </a:p>
        </p:txBody>
      </p:sp>
      <p:pic>
        <p:nvPicPr>
          <p:cNvPr id="5" name="Image 4">
            <a:extLst>
              <a:ext uri="{FF2B5EF4-FFF2-40B4-BE49-F238E27FC236}">
                <a16:creationId xmlns:a16="http://schemas.microsoft.com/office/drawing/2014/main" id="{7EDC63DD-2072-4918-8257-5F538231C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2" y="1268760"/>
            <a:ext cx="8145326" cy="4635110"/>
          </a:xfrm>
          <a:prstGeom prst="rect">
            <a:avLst/>
          </a:prstGeom>
        </p:spPr>
      </p:pic>
      <p:sp>
        <p:nvSpPr>
          <p:cNvPr id="6" name="ZoneTexte 5">
            <a:extLst>
              <a:ext uri="{FF2B5EF4-FFF2-40B4-BE49-F238E27FC236}">
                <a16:creationId xmlns:a16="http://schemas.microsoft.com/office/drawing/2014/main" id="{A23F19C0-4919-4A96-9F11-EDD46889A7BC}"/>
              </a:ext>
            </a:extLst>
          </p:cNvPr>
          <p:cNvSpPr txBox="1"/>
          <p:nvPr/>
        </p:nvSpPr>
        <p:spPr>
          <a:xfrm>
            <a:off x="9192344" y="5301208"/>
            <a:ext cx="2415412"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4800" b="1" dirty="0">
                <a:solidFill>
                  <a:schemeClr val="accent1">
                    <a:lumMod val="40000"/>
                    <a:lumOff val="60000"/>
                  </a:schemeClr>
                </a:solidFill>
              </a:rPr>
              <a:t>…!!!</a:t>
            </a:r>
          </a:p>
        </p:txBody>
      </p:sp>
    </p:spTree>
    <p:extLst>
      <p:ext uri="{BB962C8B-B14F-4D97-AF65-F5344CB8AC3E}">
        <p14:creationId xmlns:p14="http://schemas.microsoft.com/office/powerpoint/2010/main" val="1094851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0208" y="263559"/>
            <a:ext cx="8435280" cy="6438329"/>
          </a:xfrm>
          <a:ln>
            <a:noFill/>
          </a:ln>
        </p:spPr>
        <p:style>
          <a:lnRef idx="2">
            <a:schemeClr val="dk1"/>
          </a:lnRef>
          <a:fillRef idx="1">
            <a:schemeClr val="lt1"/>
          </a:fillRef>
          <a:effectRef idx="0">
            <a:schemeClr val="dk1"/>
          </a:effectRef>
          <a:fontRef idx="minor">
            <a:schemeClr val="dk1"/>
          </a:fontRef>
        </p:style>
        <p:txBody>
          <a:bodyPr/>
          <a:lstStyle/>
          <a:p>
            <a:pPr marL="0" indent="0">
              <a:buNone/>
            </a:pPr>
            <a:r>
              <a:rPr lang="fr-FR" dirty="0">
                <a:solidFill>
                  <a:srgbClr val="0070C0"/>
                </a:solidFill>
              </a:rPr>
              <a:t>LES OLYMPIADES DE BIOLOGIE ?  </a:t>
            </a:r>
          </a:p>
          <a:p>
            <a:endParaRPr lang="fr-FR" dirty="0"/>
          </a:p>
        </p:txBody>
      </p:sp>
      <p:sp>
        <p:nvSpPr>
          <p:cNvPr id="6" name="ZoneTexte 5"/>
          <p:cNvSpPr txBox="1"/>
          <p:nvPr/>
        </p:nvSpPr>
        <p:spPr>
          <a:xfrm>
            <a:off x="551078" y="1274277"/>
            <a:ext cx="5184881"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b="1" dirty="0"/>
              <a:t>permettre aux lycéens de 1</a:t>
            </a:r>
            <a:r>
              <a:rPr lang="fr-FR" b="1" baseline="30000" dirty="0"/>
              <a:t>ère</a:t>
            </a:r>
            <a:r>
              <a:rPr lang="fr-FR" b="1" dirty="0"/>
              <a:t> et Terminale de présenter un projet et concourir en équipe de 4 élèves aux Olympiades Nationales de Biologie (ONB)</a:t>
            </a:r>
          </a:p>
        </p:txBody>
      </p:sp>
      <p:sp>
        <p:nvSpPr>
          <p:cNvPr id="7" name="Ellipse 6"/>
          <p:cNvSpPr/>
          <p:nvPr/>
        </p:nvSpPr>
        <p:spPr>
          <a:xfrm>
            <a:off x="7032104" y="717885"/>
            <a:ext cx="4988700" cy="2304256"/>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fr-FR" b="1" dirty="0"/>
              <a:t>permettre aux lauréats des ONB de participer et représenter la France aux Olympiades Internationales aux côtés de 70 autres pays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2678004"/>
            <a:ext cx="3600400" cy="263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03512" y="5780723"/>
            <a:ext cx="9130208" cy="646331"/>
          </a:xfrm>
          <a:prstGeom prst="rect">
            <a:avLst/>
          </a:prstGeom>
          <a:noFill/>
        </p:spPr>
        <p:txBody>
          <a:bodyPr wrap="square" rtlCol="0">
            <a:spAutoFit/>
          </a:bodyPr>
          <a:lstStyle/>
          <a:p>
            <a:pPr algn="just"/>
            <a:r>
              <a:rPr lang="fr-FR" b="1" dirty="0"/>
              <a:t>Déjà 8000 élèves participent aux Olympiades de Géosciences, aidons les élèves de lycée à se lancer dans le projet scientifique de leur rêve et à participer aux </a:t>
            </a:r>
            <a:r>
              <a:rPr lang="fr-FR" b="1" dirty="0">
                <a:solidFill>
                  <a:schemeClr val="tx2">
                    <a:lumMod val="60000"/>
                    <a:lumOff val="40000"/>
                  </a:schemeClr>
                </a:solidFill>
              </a:rPr>
              <a:t>O</a:t>
            </a:r>
            <a:r>
              <a:rPr lang="fr-FR" b="1" dirty="0"/>
              <a:t>lympiades de </a:t>
            </a:r>
            <a:r>
              <a:rPr lang="fr-FR" b="1" dirty="0">
                <a:solidFill>
                  <a:srgbClr val="FF0000"/>
                </a:solidFill>
              </a:rPr>
              <a:t>B</a:t>
            </a:r>
            <a:r>
              <a:rPr lang="fr-FR" b="1" dirty="0"/>
              <a:t>iologie !</a:t>
            </a:r>
          </a:p>
        </p:txBody>
      </p:sp>
    </p:spTree>
    <p:extLst>
      <p:ext uri="{BB962C8B-B14F-4D97-AF65-F5344CB8AC3E}">
        <p14:creationId xmlns:p14="http://schemas.microsoft.com/office/powerpoint/2010/main" val="103786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626325" y="0"/>
            <a:ext cx="10058400" cy="847096"/>
          </a:xfrm>
        </p:spPr>
        <p:txBody>
          <a:bodyPr>
            <a:normAutofit/>
          </a:bodyPr>
          <a:lstStyle/>
          <a:p>
            <a:pPr algn="ctr"/>
            <a:r>
              <a:rPr lang="fr-FR" dirty="0"/>
              <a:t>La terre, la vie et l’organisation du vivant</a:t>
            </a:r>
          </a:p>
        </p:txBody>
      </p:sp>
      <p:sp>
        <p:nvSpPr>
          <p:cNvPr id="10" name="ZoneTexte 9">
            <a:extLst>
              <a:ext uri="{FF2B5EF4-FFF2-40B4-BE49-F238E27FC236}">
                <a16:creationId xmlns:a16="http://schemas.microsoft.com/office/drawing/2014/main" id="{A80800CC-D5B2-4E60-81BA-4578C516FB9B}"/>
              </a:ext>
            </a:extLst>
          </p:cNvPr>
          <p:cNvSpPr txBox="1"/>
          <p:nvPr/>
        </p:nvSpPr>
        <p:spPr>
          <a:xfrm>
            <a:off x="515983" y="1143991"/>
            <a:ext cx="11168742" cy="5755422"/>
          </a:xfrm>
          <a:prstGeom prst="rect">
            <a:avLst/>
          </a:prstGeom>
          <a:noFill/>
          <a:ln>
            <a:solidFill>
              <a:schemeClr val="bg1"/>
            </a:solidFill>
          </a:ln>
        </p:spPr>
        <p:txBody>
          <a:bodyPr wrap="square" rtlCol="0" anchor="t">
            <a:spAutoFit/>
          </a:bodyPr>
          <a:lstStyle/>
          <a:p>
            <a:r>
              <a:rPr lang="fr-FR" sz="2400" b="1" dirty="0">
                <a:sym typeface="Wingdings" panose="05000000000000000000" pitchFamily="2" charset="2"/>
              </a:rPr>
              <a:t>Transmission, variation et expression du patrimoine génétique                     </a:t>
            </a:r>
            <a:r>
              <a:rPr lang="fr-FR" sz="2400" i="1" dirty="0">
                <a:sym typeface="Wingdings" panose="05000000000000000000" pitchFamily="2" charset="2"/>
              </a:rPr>
              <a:t>(mini 6 sem.)</a:t>
            </a:r>
          </a:p>
          <a:p>
            <a:endParaRPr lang="fr-FR" sz="2400" dirty="0"/>
          </a:p>
          <a:p>
            <a:pPr algn="just"/>
            <a:r>
              <a:rPr lang="fr-FR" sz="2000" dirty="0"/>
              <a:t>L’étude </a:t>
            </a:r>
            <a:r>
              <a:rPr lang="fr-FR" sz="2000" dirty="0">
                <a:solidFill>
                  <a:srgbClr val="FF0000"/>
                </a:solidFill>
              </a:rPr>
              <a:t>s’appuie sur les connaissances acquises en collège et en classe de seconde sur la molécule d'ADN et les divisions cellulaires</a:t>
            </a:r>
          </a:p>
          <a:p>
            <a:pPr algn="just"/>
            <a:endParaRPr lang="fr-FR" sz="2000" dirty="0"/>
          </a:p>
          <a:p>
            <a:pPr algn="just"/>
            <a:r>
              <a:rPr lang="fr-FR" sz="2000" dirty="0"/>
              <a:t>Des notions « classiques » </a:t>
            </a:r>
            <a:r>
              <a:rPr lang="fr-FR" sz="2000" dirty="0">
                <a:solidFill>
                  <a:schemeClr val="accent1">
                    <a:lumMod val="75000"/>
                  </a:schemeClr>
                </a:solidFill>
              </a:rPr>
              <a:t>mais des entrées parfois un peu renouvelées </a:t>
            </a:r>
            <a:r>
              <a:rPr lang="fr-FR" sz="2000" dirty="0"/>
              <a:t>: </a:t>
            </a:r>
          </a:p>
          <a:p>
            <a:pPr marL="285750" indent="-285750" algn="just">
              <a:buFont typeface="Arial" panose="020B0604020202020204" pitchFamily="34" charset="0"/>
              <a:buChar char="•"/>
            </a:pPr>
            <a:r>
              <a:rPr lang="fr-FR" sz="2000" i="1" dirty="0"/>
              <a:t>divisions cellulaires des eucaryotes - </a:t>
            </a:r>
            <a:r>
              <a:rPr lang="fr-FR" sz="2000" b="1" i="1" dirty="0"/>
              <a:t>Notions fondamentales </a:t>
            </a:r>
            <a:r>
              <a:rPr lang="fr-FR" sz="2000" i="1" dirty="0"/>
              <a:t>: </a:t>
            </a:r>
            <a:r>
              <a:rPr lang="fr-FR" sz="2000" dirty="0"/>
              <a:t>diploïde, haploïde, </a:t>
            </a:r>
            <a:r>
              <a:rPr lang="fr-FR" sz="2000" dirty="0">
                <a:solidFill>
                  <a:schemeClr val="accent1">
                    <a:lumMod val="75000"/>
                  </a:schemeClr>
                </a:solidFill>
              </a:rPr>
              <a:t>méiose</a:t>
            </a:r>
            <a:r>
              <a:rPr lang="fr-FR" sz="2000" dirty="0"/>
              <a:t>, phases du cycle cellulaire eucaryote : G1, S (synthèse d'ADN), G2, mitose (division cellulaire), fuseau mitotique ou méiotique. </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r>
              <a:rPr lang="fr-FR" sz="2000" i="1" dirty="0"/>
              <a:t>réplication de l’ADN - </a:t>
            </a:r>
            <a:r>
              <a:rPr lang="fr-FR" sz="2000" b="1" i="1" dirty="0"/>
              <a:t>Notions fondamentales </a:t>
            </a:r>
            <a:r>
              <a:rPr lang="fr-FR" sz="2000" i="1" dirty="0"/>
              <a:t>: </a:t>
            </a:r>
            <a:r>
              <a:rPr lang="fr-FR" sz="2000" dirty="0"/>
              <a:t>réplication semi conservative, ADN polymérase, clone. </a:t>
            </a:r>
          </a:p>
          <a:p>
            <a:r>
              <a:rPr lang="fr-FR" sz="2000" b="1" i="1" dirty="0"/>
              <a:t>Objectifs : </a:t>
            </a:r>
            <a:r>
              <a:rPr lang="fr-FR" sz="2000" dirty="0">
                <a:solidFill>
                  <a:schemeClr val="accent1">
                    <a:lumMod val="75000"/>
                  </a:schemeClr>
                </a:solidFill>
              </a:rPr>
              <a:t>savoir comment relier l'échelle cellulaire (mitose, chromosomes) à l'échelle moléculaire (ADN). </a:t>
            </a:r>
          </a:p>
          <a:p>
            <a:endParaRPr lang="fr-FR" sz="2000" dirty="0"/>
          </a:p>
          <a:p>
            <a:pPr marL="342900" indent="-342900">
              <a:buFont typeface="Arial" panose="020B0604020202020204" pitchFamily="34" charset="0"/>
              <a:buChar char="•"/>
            </a:pPr>
            <a:r>
              <a:rPr lang="fr-FR" sz="2000" i="1" dirty="0"/>
              <a:t>mutations de l’ADN et variabilité génétique - </a:t>
            </a:r>
            <a:r>
              <a:rPr lang="fr-FR" sz="2000" b="1" i="1" dirty="0"/>
              <a:t>Notions fondamentales </a:t>
            </a:r>
            <a:r>
              <a:rPr lang="fr-FR" sz="2000" i="1" dirty="0"/>
              <a:t>: </a:t>
            </a:r>
            <a:r>
              <a:rPr lang="fr-FR" sz="2000" dirty="0"/>
              <a:t>allèles, mutations, nature et fréquence des mutations, mutations spontanées et induites, systèmes de réparation, ADN polymérase. </a:t>
            </a:r>
          </a:p>
          <a:p>
            <a:r>
              <a:rPr lang="fr-FR" sz="2000" b="1" i="1" dirty="0"/>
              <a:t>Objectifs : </a:t>
            </a:r>
            <a:r>
              <a:rPr lang="fr-FR" sz="2000" dirty="0"/>
              <a:t>les élèves acquièrent des connaissances fondamentales sur la formation des mutations. La notion d’allèles s’applique à tout segment d’ADN codant ou non. </a:t>
            </a:r>
            <a:r>
              <a:rPr lang="fr-FR" sz="2000" i="1" dirty="0"/>
              <a:t> </a:t>
            </a:r>
          </a:p>
          <a:p>
            <a:pPr algn="just"/>
            <a:endParaRPr lang="fr-FR" sz="2000" dirty="0">
              <a:cs typeface="Calibri" panose="020F0502020204030204"/>
            </a:endParaRPr>
          </a:p>
        </p:txBody>
      </p:sp>
      <p:sp>
        <p:nvSpPr>
          <p:cNvPr id="4" name="Vague 3">
            <a:extLst>
              <a:ext uri="{FF2B5EF4-FFF2-40B4-BE49-F238E27FC236}">
                <a16:creationId xmlns:a16="http://schemas.microsoft.com/office/drawing/2014/main" id="{374E6077-17AF-447C-AC18-E172E6A85FDE}"/>
              </a:ext>
            </a:extLst>
          </p:cNvPr>
          <p:cNvSpPr/>
          <p:nvPr/>
        </p:nvSpPr>
        <p:spPr>
          <a:xfrm rot="20691291">
            <a:off x="217247" y="143383"/>
            <a:ext cx="1229238" cy="99011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1</a:t>
            </a:r>
            <a:r>
              <a:rPr lang="fr-FR" baseline="30000" dirty="0">
                <a:solidFill>
                  <a:schemeClr val="tx1"/>
                </a:solidFill>
              </a:rPr>
              <a:t>ère</a:t>
            </a:r>
            <a:r>
              <a:rPr lang="fr-FR" dirty="0">
                <a:solidFill>
                  <a:schemeClr val="tx1"/>
                </a:solidFill>
              </a:rPr>
              <a:t> spé SVT</a:t>
            </a:r>
          </a:p>
        </p:txBody>
      </p:sp>
    </p:spTree>
    <p:extLst>
      <p:ext uri="{BB962C8B-B14F-4D97-AF65-F5344CB8AC3E}">
        <p14:creationId xmlns:p14="http://schemas.microsoft.com/office/powerpoint/2010/main" val="10270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0070C0"/>
                </a:solidFill>
              </a:rPr>
              <a:t>Descriptif de l’action nationale et internationale</a:t>
            </a:r>
          </a:p>
        </p:txBody>
      </p:sp>
      <p:sp>
        <p:nvSpPr>
          <p:cNvPr id="3" name="Espace réservé du contenu 2"/>
          <p:cNvSpPr>
            <a:spLocks noGrp="1"/>
          </p:cNvSpPr>
          <p:nvPr>
            <p:ph idx="1"/>
          </p:nvPr>
        </p:nvSpPr>
        <p:spPr/>
        <p:txBody>
          <a:bodyPr/>
          <a:lstStyle/>
          <a:p>
            <a:r>
              <a:rPr lang="fr-FR" dirty="0"/>
              <a:t>Sur deux années consécutives : première et terminale</a:t>
            </a:r>
          </a:p>
          <a:p>
            <a:r>
              <a:rPr lang="fr-FR" dirty="0"/>
              <a:t>Projet en équipe de 3-4 élèves</a:t>
            </a:r>
          </a:p>
          <a:p>
            <a:r>
              <a:rPr lang="fr-FR" dirty="0"/>
              <a:t>Production : vidéo de 5 min maximum – 1 par établissement</a:t>
            </a:r>
          </a:p>
          <a:p>
            <a:r>
              <a:rPr lang="fr-FR" dirty="0"/>
              <a:t>Jury ? (élèves participants, partenaires et membres de l’EN) </a:t>
            </a:r>
            <a:r>
              <a:rPr lang="fr-FR" dirty="0">
                <a:sym typeface="Wingdings" panose="05000000000000000000" pitchFamily="2" charset="2"/>
              </a:rPr>
              <a:t> classement</a:t>
            </a:r>
          </a:p>
          <a:p>
            <a:r>
              <a:rPr lang="fr-FR" dirty="0">
                <a:solidFill>
                  <a:schemeClr val="accent3">
                    <a:lumMod val="75000"/>
                  </a:schemeClr>
                </a:solidFill>
                <a:sym typeface="Wingdings" panose="05000000000000000000" pitchFamily="2" charset="2"/>
              </a:rPr>
              <a:t>Sélection sur les projets ONB, QCM et entretien téléphonique</a:t>
            </a:r>
          </a:p>
          <a:p>
            <a:r>
              <a:rPr lang="fr-FR" dirty="0">
                <a:solidFill>
                  <a:schemeClr val="accent3">
                    <a:lumMod val="75000"/>
                  </a:schemeClr>
                </a:solidFill>
                <a:sym typeface="Wingdings" panose="05000000000000000000" pitchFamily="2" charset="2"/>
              </a:rPr>
              <a:t>4 candidats réunis en juin dans une université</a:t>
            </a:r>
          </a:p>
          <a:p>
            <a:endParaRPr lang="fr-FR" dirty="0">
              <a:sym typeface="Wingdings" panose="05000000000000000000" pitchFamily="2" charset="2"/>
            </a:endParaRPr>
          </a:p>
          <a:p>
            <a:pPr marL="0" indent="0">
              <a:buNone/>
            </a:pPr>
            <a:endParaRPr lang="fr-FR" dirty="0"/>
          </a:p>
        </p:txBody>
      </p:sp>
    </p:spTree>
    <p:extLst>
      <p:ext uri="{BB962C8B-B14F-4D97-AF65-F5344CB8AC3E}">
        <p14:creationId xmlns:p14="http://schemas.microsoft.com/office/powerpoint/2010/main" val="3432016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lumMod val="75000"/>
                  </a:schemeClr>
                </a:solidFill>
              </a:rPr>
              <a:t>Calendrier des Olympiades académiques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01763735"/>
              </p:ext>
            </p:extLst>
          </p:nvPr>
        </p:nvGraphicFramePr>
        <p:xfrm>
          <a:off x="609599" y="1600201"/>
          <a:ext cx="1142129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208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3">
                    <a:lumMod val="75000"/>
                  </a:schemeClr>
                </a:solidFill>
              </a:rPr>
              <a:t>Calendrier des Olympiades internationales </a:t>
            </a:r>
            <a:endParaRPr lang="fr-FR" dirty="0">
              <a:solidFill>
                <a:schemeClr val="accent3">
                  <a:lumMod val="75000"/>
                </a:schemeClr>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02705778"/>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717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59562D1-E1CA-4C6A-A866-7E1ABA845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0832" y="671611"/>
            <a:ext cx="1410113" cy="1410113"/>
          </a:xfrm>
          <a:prstGeom prst="rect">
            <a:avLst/>
          </a:prstGeom>
        </p:spPr>
      </p:pic>
      <p:pic>
        <p:nvPicPr>
          <p:cNvPr id="8" name="Image 7">
            <a:extLst>
              <a:ext uri="{FF2B5EF4-FFF2-40B4-BE49-F238E27FC236}">
                <a16:creationId xmlns:a16="http://schemas.microsoft.com/office/drawing/2014/main" id="{A0DFEA30-911F-4B18-B36A-8A4209052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852" y="3212976"/>
            <a:ext cx="1485900" cy="1485900"/>
          </a:xfrm>
          <a:prstGeom prst="rect">
            <a:avLst/>
          </a:prstGeom>
        </p:spPr>
      </p:pic>
      <p:pic>
        <p:nvPicPr>
          <p:cNvPr id="10" name="Image 9">
            <a:extLst>
              <a:ext uri="{FF2B5EF4-FFF2-40B4-BE49-F238E27FC236}">
                <a16:creationId xmlns:a16="http://schemas.microsoft.com/office/drawing/2014/main" id="{05EB7870-53E4-43A5-BC3C-8FDD247F5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2444" y="3727594"/>
            <a:ext cx="2300141" cy="1275991"/>
          </a:xfrm>
          <a:prstGeom prst="rect">
            <a:avLst/>
          </a:prstGeom>
        </p:spPr>
      </p:pic>
      <p:sp>
        <p:nvSpPr>
          <p:cNvPr id="11" name="Rectangle 10">
            <a:extLst>
              <a:ext uri="{FF2B5EF4-FFF2-40B4-BE49-F238E27FC236}">
                <a16:creationId xmlns:a16="http://schemas.microsoft.com/office/drawing/2014/main" id="{3143F285-1CF3-4BC0-AB6F-880A8E00DF46}"/>
              </a:ext>
            </a:extLst>
          </p:cNvPr>
          <p:cNvSpPr/>
          <p:nvPr/>
        </p:nvSpPr>
        <p:spPr>
          <a:xfrm>
            <a:off x="7736523" y="328520"/>
            <a:ext cx="4454874" cy="830997"/>
          </a:xfrm>
          <a:prstGeom prst="rect">
            <a:avLst/>
          </a:prstGeom>
        </p:spPr>
        <p:txBody>
          <a:bodyPr wrap="none">
            <a:spAutoFit/>
          </a:bodyPr>
          <a:lstStyle/>
          <a:p>
            <a:r>
              <a:rPr lang="fr-FR" sz="1600" dirty="0"/>
              <a:t>https://www.facebook.com/olympiadesdebiologie/</a:t>
            </a:r>
          </a:p>
          <a:p>
            <a:endParaRPr lang="fr-FR" sz="1600" dirty="0"/>
          </a:p>
          <a:p>
            <a:endParaRPr lang="fr-FR" sz="1600" dirty="0"/>
          </a:p>
        </p:txBody>
      </p:sp>
      <p:sp>
        <p:nvSpPr>
          <p:cNvPr id="3" name="Rectangle 2">
            <a:extLst>
              <a:ext uri="{FF2B5EF4-FFF2-40B4-BE49-F238E27FC236}">
                <a16:creationId xmlns:a16="http://schemas.microsoft.com/office/drawing/2014/main" id="{C8636CC4-68AB-4ABB-9649-E42D086E4E10}"/>
              </a:ext>
            </a:extLst>
          </p:cNvPr>
          <p:cNvSpPr/>
          <p:nvPr/>
        </p:nvSpPr>
        <p:spPr>
          <a:xfrm>
            <a:off x="179229" y="4926642"/>
            <a:ext cx="3439147" cy="584775"/>
          </a:xfrm>
          <a:prstGeom prst="rect">
            <a:avLst/>
          </a:prstGeom>
        </p:spPr>
        <p:txBody>
          <a:bodyPr wrap="none">
            <a:spAutoFit/>
          </a:bodyPr>
          <a:lstStyle/>
          <a:p>
            <a:pPr algn="ctr"/>
            <a:r>
              <a:rPr lang="fr-FR" sz="1600" dirty="0"/>
              <a:t>@</a:t>
            </a:r>
            <a:r>
              <a:rPr lang="fr-FR" sz="1600" dirty="0" err="1"/>
              <a:t>OlympiadesB</a:t>
            </a:r>
            <a:endParaRPr lang="fr-FR" sz="1600" dirty="0"/>
          </a:p>
          <a:p>
            <a:pPr algn="ctr"/>
            <a:r>
              <a:rPr lang="fr-FR" sz="1600" dirty="0"/>
              <a:t>https://twitter.com/OlympiadesB?s=01</a:t>
            </a:r>
          </a:p>
        </p:txBody>
      </p:sp>
      <p:sp>
        <p:nvSpPr>
          <p:cNvPr id="4" name="Rectangle 3">
            <a:extLst>
              <a:ext uri="{FF2B5EF4-FFF2-40B4-BE49-F238E27FC236}">
                <a16:creationId xmlns:a16="http://schemas.microsoft.com/office/drawing/2014/main" id="{3B7AC4E5-F404-4ED8-B067-C991E58B2BD3}"/>
              </a:ext>
            </a:extLst>
          </p:cNvPr>
          <p:cNvSpPr/>
          <p:nvPr/>
        </p:nvSpPr>
        <p:spPr>
          <a:xfrm>
            <a:off x="7727739" y="5172863"/>
            <a:ext cx="4472443" cy="338554"/>
          </a:xfrm>
          <a:prstGeom prst="rect">
            <a:avLst/>
          </a:prstGeom>
        </p:spPr>
        <p:txBody>
          <a:bodyPr wrap="none">
            <a:spAutoFit/>
          </a:bodyPr>
          <a:lstStyle/>
          <a:p>
            <a:r>
              <a:rPr lang="fr-FR" sz="1600" dirty="0">
                <a:hlinkClick r:id="rId5"/>
              </a:rPr>
              <a:t>https://www.youtube.com/watch?v=4A07Wp-48R4</a:t>
            </a:r>
            <a:endParaRPr lang="fr-FR" sz="1600" dirty="0"/>
          </a:p>
        </p:txBody>
      </p:sp>
      <p:pic>
        <p:nvPicPr>
          <p:cNvPr id="9" name="Image 8">
            <a:extLst>
              <a:ext uri="{FF2B5EF4-FFF2-40B4-BE49-F238E27FC236}">
                <a16:creationId xmlns:a16="http://schemas.microsoft.com/office/drawing/2014/main" id="{16EB0492-9134-4707-BBC1-0E3953882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7560" y="1156604"/>
            <a:ext cx="5904884" cy="3360184"/>
          </a:xfrm>
          <a:prstGeom prst="rect">
            <a:avLst/>
          </a:prstGeom>
        </p:spPr>
      </p:pic>
      <p:sp>
        <p:nvSpPr>
          <p:cNvPr id="5" name="Rectangle 4">
            <a:extLst>
              <a:ext uri="{FF2B5EF4-FFF2-40B4-BE49-F238E27FC236}">
                <a16:creationId xmlns:a16="http://schemas.microsoft.com/office/drawing/2014/main" id="{DF05BAF0-DF19-4528-9EB9-904E13ED4389}"/>
              </a:ext>
            </a:extLst>
          </p:cNvPr>
          <p:cNvSpPr/>
          <p:nvPr/>
        </p:nvSpPr>
        <p:spPr>
          <a:xfrm>
            <a:off x="5159896" y="3955926"/>
            <a:ext cx="2907591" cy="338554"/>
          </a:xfrm>
          <a:prstGeom prst="rect">
            <a:avLst/>
          </a:prstGeom>
        </p:spPr>
        <p:txBody>
          <a:bodyPr wrap="none">
            <a:spAutoFit/>
          </a:bodyPr>
          <a:lstStyle/>
          <a:p>
            <a:r>
              <a:rPr lang="fr-FR" sz="1600" dirty="0">
                <a:hlinkClick r:id="rId7"/>
              </a:rPr>
              <a:t>https://olympiadesdebiologie.fr/</a:t>
            </a:r>
            <a:endParaRPr lang="fr-FR" sz="1600" dirty="0"/>
          </a:p>
        </p:txBody>
      </p:sp>
      <p:sp>
        <p:nvSpPr>
          <p:cNvPr id="12" name="Titre 1">
            <a:extLst>
              <a:ext uri="{FF2B5EF4-FFF2-40B4-BE49-F238E27FC236}">
                <a16:creationId xmlns:a16="http://schemas.microsoft.com/office/drawing/2014/main" id="{B709952C-98E2-449C-8CB4-DFECCFB3BC93}"/>
              </a:ext>
            </a:extLst>
          </p:cNvPr>
          <p:cNvSpPr txBox="1">
            <a:spLocks/>
          </p:cNvSpPr>
          <p:nvPr/>
        </p:nvSpPr>
        <p:spPr>
          <a:xfrm>
            <a:off x="251805" y="229338"/>
            <a:ext cx="5286296"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chemeClr val="accent1">
                    <a:lumMod val="40000"/>
                    <a:lumOff val="60000"/>
                  </a:schemeClr>
                </a:solidFill>
              </a:rPr>
              <a:t>RETROUVEZ NOUS SUR:</a:t>
            </a:r>
          </a:p>
        </p:txBody>
      </p:sp>
      <p:sp>
        <p:nvSpPr>
          <p:cNvPr id="13" name="Titre 1">
            <a:extLst>
              <a:ext uri="{FF2B5EF4-FFF2-40B4-BE49-F238E27FC236}">
                <a16:creationId xmlns:a16="http://schemas.microsoft.com/office/drawing/2014/main" id="{5B11ED26-CAF2-464F-9050-D53AA0368A7D}"/>
              </a:ext>
            </a:extLst>
          </p:cNvPr>
          <p:cNvSpPr txBox="1">
            <a:spLocks/>
          </p:cNvSpPr>
          <p:nvPr/>
        </p:nvSpPr>
        <p:spPr>
          <a:xfrm>
            <a:off x="3829563" y="5849972"/>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chemeClr val="accent1">
                    <a:lumMod val="40000"/>
                    <a:lumOff val="60000"/>
                  </a:schemeClr>
                </a:solidFill>
              </a:rPr>
              <a:t>ET MERCI POUR VOTRE SOUTIEN !</a:t>
            </a:r>
          </a:p>
        </p:txBody>
      </p:sp>
    </p:spTree>
    <p:extLst>
      <p:ext uri="{BB962C8B-B14F-4D97-AF65-F5344CB8AC3E}">
        <p14:creationId xmlns:p14="http://schemas.microsoft.com/office/powerpoint/2010/main" val="349457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9822" y="1721122"/>
            <a:ext cx="10515600" cy="4351338"/>
          </a:xfrm>
        </p:spPr>
        <p:txBody>
          <a:bodyPr>
            <a:normAutofit fontScale="92500" lnSpcReduction="10000"/>
          </a:bodyPr>
          <a:lstStyle/>
          <a:p>
            <a:pPr marL="342900" indent="-342900"/>
            <a:r>
              <a:rPr lang="fr-FR" sz="3200" i="1" dirty="0">
                <a:solidFill>
                  <a:schemeClr val="accent1">
                    <a:lumMod val="75000"/>
                  </a:schemeClr>
                </a:solidFill>
              </a:rPr>
              <a:t>l’expression du patrimoine génétique</a:t>
            </a:r>
            <a:r>
              <a:rPr lang="fr-FR" sz="3200" i="1" dirty="0"/>
              <a:t> - </a:t>
            </a:r>
            <a:r>
              <a:rPr lang="fr-FR" b="1" i="1" dirty="0"/>
              <a:t>Notions fondamentales </a:t>
            </a:r>
            <a:r>
              <a:rPr lang="fr-FR" i="1" dirty="0"/>
              <a:t>: </a:t>
            </a:r>
            <a:r>
              <a:rPr lang="fr-FR" dirty="0"/>
              <a:t>transcription, traduction, pré-ARNm, ARNm, codon, riboses, génotype, phénotype. </a:t>
            </a:r>
            <a:r>
              <a:rPr lang="fr-FR" b="1" i="1" dirty="0"/>
              <a:t>Objectifs : </a:t>
            </a:r>
            <a:r>
              <a:rPr lang="fr-FR" dirty="0"/>
              <a:t>les élèves relient </a:t>
            </a:r>
            <a:r>
              <a:rPr lang="fr-FR" dirty="0">
                <a:solidFill>
                  <a:schemeClr val="accent1">
                    <a:lumMod val="75000"/>
                  </a:schemeClr>
                </a:solidFill>
              </a:rPr>
              <a:t>un gène à ses produits (ARN et protéines) et comprennent ainsi que l’existence d'une étape intermédiaire (ARN) permet de nombreuses régulations. Ils appréhendent la différence essentielle entre information et code. </a:t>
            </a:r>
          </a:p>
          <a:p>
            <a:pPr marL="0" indent="0">
              <a:buNone/>
            </a:pPr>
            <a:endParaRPr lang="fr-FR" sz="3200" i="1" dirty="0"/>
          </a:p>
          <a:p>
            <a:pPr marL="285750" indent="-285750" algn="just"/>
            <a:r>
              <a:rPr lang="fr-FR" sz="3200" i="1" dirty="0"/>
              <a:t>les enzymes, des biomolécules aux propriétés catalytiques - </a:t>
            </a:r>
            <a:r>
              <a:rPr lang="fr-FR" b="1" dirty="0"/>
              <a:t>Notions fondamentales </a:t>
            </a:r>
            <a:r>
              <a:rPr lang="fr-FR" dirty="0"/>
              <a:t>: catalyse, substrat, produit, spécificité. </a:t>
            </a:r>
            <a:r>
              <a:rPr lang="fr-FR" b="1" dirty="0"/>
              <a:t>Objectifs : </a:t>
            </a:r>
            <a:r>
              <a:rPr lang="fr-FR" dirty="0"/>
              <a:t>il s’agit de montrer que les enzymes, </a:t>
            </a:r>
            <a:r>
              <a:rPr lang="fr-FR" dirty="0">
                <a:solidFill>
                  <a:schemeClr val="accent1">
                    <a:lumMod val="75000"/>
                  </a:schemeClr>
                </a:solidFill>
              </a:rPr>
              <a:t>issus de l’expression génétique d’une cellule</a:t>
            </a:r>
            <a:r>
              <a:rPr lang="fr-FR" dirty="0"/>
              <a:t>, sont essentiels à la vie cellulaire et </a:t>
            </a:r>
            <a:r>
              <a:rPr lang="fr-FR" dirty="0">
                <a:solidFill>
                  <a:schemeClr val="accent1">
                    <a:lumMod val="75000"/>
                  </a:schemeClr>
                </a:solidFill>
              </a:rPr>
              <a:t>sont aussi des marqueurs de sa spécialisation. </a:t>
            </a:r>
            <a:endParaRPr lang="fr-FR" sz="3200" dirty="0">
              <a:solidFill>
                <a:schemeClr val="accent1">
                  <a:lumMod val="75000"/>
                </a:schemeClr>
              </a:solidFill>
              <a:cs typeface="Calibri" panose="020F0502020204030204"/>
            </a:endParaRPr>
          </a:p>
          <a:p>
            <a:endParaRPr lang="fr-FR"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256437" y="321354"/>
            <a:ext cx="1229238" cy="99011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1</a:t>
            </a:r>
            <a:r>
              <a:rPr lang="fr-FR" baseline="30000" dirty="0">
                <a:solidFill>
                  <a:schemeClr val="tx1"/>
                </a:solidFill>
              </a:rPr>
              <a:t>ère</a:t>
            </a:r>
            <a:r>
              <a:rPr lang="fr-FR" dirty="0">
                <a:solidFill>
                  <a:schemeClr val="tx1"/>
                </a:solidFill>
              </a:rPr>
              <a:t> spé SVT</a:t>
            </a:r>
          </a:p>
        </p:txBody>
      </p:sp>
    </p:spTree>
    <p:extLst>
      <p:ext uri="{BB962C8B-B14F-4D97-AF65-F5344CB8AC3E}">
        <p14:creationId xmlns:p14="http://schemas.microsoft.com/office/powerpoint/2010/main" val="289220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8537" y="235672"/>
            <a:ext cx="10515600" cy="6439447"/>
          </a:xfrm>
        </p:spPr>
        <p:txBody>
          <a:bodyPr>
            <a:noAutofit/>
          </a:bodyPr>
          <a:lstStyle/>
          <a:p>
            <a:pPr marL="0" indent="0" algn="just">
              <a:buNone/>
            </a:pPr>
            <a:r>
              <a:rPr lang="fr-FR" sz="2000" b="1" dirty="0"/>
              <a:t>Des limites à bien cernées, notamment </a:t>
            </a:r>
            <a:r>
              <a:rPr lang="fr-FR" sz="2000" dirty="0"/>
              <a:t>:</a:t>
            </a:r>
          </a:p>
          <a:p>
            <a:pPr algn="just">
              <a:buFontTx/>
              <a:buChar char="-"/>
            </a:pPr>
            <a:r>
              <a:rPr lang="fr-FR" sz="2000" dirty="0"/>
              <a:t>les brassages génétiques seront étudiés en classe de terminale</a:t>
            </a:r>
          </a:p>
          <a:p>
            <a:pPr algn="just">
              <a:buFontTx/>
              <a:buChar char="-"/>
            </a:pPr>
            <a:r>
              <a:rPr lang="fr-FR" sz="2000" dirty="0"/>
              <a:t>les processus de maturation des ARN et les processus moléculaires de transcription et de traduction (avec </a:t>
            </a:r>
            <a:r>
              <a:rPr lang="fr-FR" sz="2000" dirty="0" err="1"/>
              <a:t>ARNt</a:t>
            </a:r>
            <a:r>
              <a:rPr lang="fr-FR" sz="2000" dirty="0"/>
              <a:t> et ARNr) sont hors programme</a:t>
            </a:r>
          </a:p>
          <a:p>
            <a:pPr algn="just">
              <a:buFontTx/>
              <a:buChar char="-"/>
            </a:pPr>
            <a:r>
              <a:rPr lang="fr-FR" sz="2000" dirty="0"/>
              <a:t>les divers composants d’un génome ne sont pas exigibles</a:t>
            </a:r>
          </a:p>
          <a:p>
            <a:pPr algn="just">
              <a:buFontTx/>
              <a:buChar char="-"/>
            </a:pPr>
            <a:r>
              <a:rPr lang="fr-FR" sz="2000" dirty="0"/>
              <a:t>les caractéristiques de la cinétique enzymatique et les compétitions au site actif ne sont pas attendues </a:t>
            </a:r>
            <a:r>
              <a:rPr lang="fr-FR" sz="2000" dirty="0">
                <a:solidFill>
                  <a:srgbClr val="FF0000"/>
                </a:solidFill>
                <a:sym typeface="Wingdings" panose="05000000000000000000" pitchFamily="2" charset="2"/>
              </a:rPr>
              <a:t> </a:t>
            </a:r>
          </a:p>
          <a:p>
            <a:pPr algn="just">
              <a:buFontTx/>
              <a:buChar char="-"/>
            </a:pPr>
            <a:endParaRPr lang="fr-FR" sz="2000" dirty="0">
              <a:solidFill>
                <a:srgbClr val="FF0000"/>
              </a:solidFill>
              <a:sym typeface="Wingdings" panose="05000000000000000000" pitchFamily="2" charset="2"/>
            </a:endParaRPr>
          </a:p>
          <a:p>
            <a:pPr marL="0" indent="0" algn="just">
              <a:buNone/>
            </a:pPr>
            <a:r>
              <a:rPr lang="fr-FR" sz="2000" b="1" dirty="0">
                <a:solidFill>
                  <a:srgbClr val="FF0000"/>
                </a:solidFill>
                <a:cs typeface="Calibri"/>
              </a:rPr>
              <a:t>Des nouveautés notamment :</a:t>
            </a:r>
          </a:p>
          <a:p>
            <a:pPr marL="0" indent="0" algn="just">
              <a:buNone/>
            </a:pPr>
            <a:r>
              <a:rPr lang="fr-FR" sz="2000" b="1" dirty="0">
                <a:cs typeface="Calibri"/>
              </a:rPr>
              <a:t>Au niveau des activités :</a:t>
            </a:r>
          </a:p>
          <a:p>
            <a:pPr marL="285750" indent="-285750" algn="just"/>
            <a:r>
              <a:rPr lang="fr-FR" sz="2000" dirty="0">
                <a:sym typeface="Wingdings" panose="05000000000000000000" pitchFamily="2" charset="2"/>
              </a:rPr>
              <a:t>Une dimension numérique (par exemple, concevoir un algorithme de traduction d’une séquence D’ARN – Python, pour débuter : </a:t>
            </a:r>
            <a:r>
              <a:rPr lang="fr-FR" sz="2000" dirty="0">
                <a:sym typeface="Wingdings" panose="05000000000000000000" pitchFamily="2" charset="2"/>
                <a:hlinkClick r:id="rId2"/>
              </a:rPr>
              <a:t>https://www.youtube.com/watch?v=ZfiO-nBqoNU</a:t>
            </a:r>
            <a:r>
              <a:rPr lang="fr-FR" sz="2000" dirty="0">
                <a:sym typeface="Wingdings" panose="05000000000000000000" pitchFamily="2" charset="2"/>
              </a:rPr>
              <a:t>)</a:t>
            </a:r>
          </a:p>
          <a:p>
            <a:r>
              <a:rPr lang="fr-FR" sz="2000" dirty="0">
                <a:sym typeface="Wingdings" panose="05000000000000000000" pitchFamily="2" charset="2"/>
              </a:rPr>
              <a:t>Une dimension calculatoire très présente (parfois à partir de nouveaux TP comme « </a:t>
            </a:r>
            <a:r>
              <a:rPr lang="fr-FR" sz="2000" dirty="0"/>
              <a:t>Concevoir et/ou réaliser une réaction de PCR (amplification en chaîne par polymérase) en déterminant la durée de chaque étape du cycle de PCR. Calculer le nombre de copies obtenues après chaque cycle »). </a:t>
            </a:r>
          </a:p>
          <a:p>
            <a:pPr marL="0" indent="0">
              <a:buNone/>
            </a:pPr>
            <a:endParaRPr lang="fr-FR" sz="2000" dirty="0">
              <a:sym typeface="Wingdings" panose="05000000000000000000" pitchFamily="2" charset="2"/>
            </a:endParaRPr>
          </a:p>
          <a:p>
            <a:pPr marL="0" indent="0" algn="just">
              <a:buNone/>
            </a:pPr>
            <a:r>
              <a:rPr lang="fr-FR" sz="2000" b="1" dirty="0"/>
              <a:t>Une thématique originale </a:t>
            </a:r>
            <a:r>
              <a:rPr lang="fr-FR" sz="2000" dirty="0"/>
              <a:t>: « l ’histoire humaine lue dans son génome » </a:t>
            </a:r>
            <a:endParaRPr lang="fr-FR" sz="2000" dirty="0">
              <a:cs typeface="Calibri"/>
            </a:endParaRPr>
          </a:p>
        </p:txBody>
      </p:sp>
      <p:sp>
        <p:nvSpPr>
          <p:cNvPr id="4" name="Vague 3">
            <a:extLst>
              <a:ext uri="{FF2B5EF4-FFF2-40B4-BE49-F238E27FC236}">
                <a16:creationId xmlns:a16="http://schemas.microsoft.com/office/drawing/2014/main" id="{374E6077-17AF-447C-AC18-E172E6A85FDE}"/>
              </a:ext>
            </a:extLst>
          </p:cNvPr>
          <p:cNvSpPr/>
          <p:nvPr/>
        </p:nvSpPr>
        <p:spPr>
          <a:xfrm rot="20691291">
            <a:off x="249302" y="351664"/>
            <a:ext cx="1008375" cy="906142"/>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1</a:t>
            </a:r>
            <a:r>
              <a:rPr lang="fr-FR" baseline="30000" dirty="0">
                <a:solidFill>
                  <a:schemeClr val="tx1"/>
                </a:solidFill>
              </a:rPr>
              <a:t>ère</a:t>
            </a:r>
            <a:r>
              <a:rPr lang="fr-FR" dirty="0">
                <a:solidFill>
                  <a:schemeClr val="tx1"/>
                </a:solidFill>
              </a:rPr>
              <a:t> spé SVT</a:t>
            </a:r>
          </a:p>
        </p:txBody>
      </p:sp>
    </p:spTree>
    <p:extLst>
      <p:ext uri="{BB962C8B-B14F-4D97-AF65-F5344CB8AC3E}">
        <p14:creationId xmlns:p14="http://schemas.microsoft.com/office/powerpoint/2010/main" val="255538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767926"/>
          </a:xfrm>
        </p:spPr>
        <p:txBody>
          <a:bodyPr>
            <a:normAutofit/>
          </a:bodyPr>
          <a:lstStyle/>
          <a:p>
            <a:pPr algn="ctr"/>
            <a:r>
              <a:rPr lang="fr-FR" dirty="0"/>
              <a:t>La Terre, la vie et l’organisation du vivant</a:t>
            </a:r>
          </a:p>
        </p:txBody>
      </p:sp>
      <p:sp>
        <p:nvSpPr>
          <p:cNvPr id="10" name="ZoneTexte 9">
            <a:extLst>
              <a:ext uri="{FF2B5EF4-FFF2-40B4-BE49-F238E27FC236}">
                <a16:creationId xmlns:a16="http://schemas.microsoft.com/office/drawing/2014/main" id="{A80800CC-D5B2-4E60-81BA-4578C516FB9B}"/>
              </a:ext>
            </a:extLst>
          </p:cNvPr>
          <p:cNvSpPr txBox="1"/>
          <p:nvPr/>
        </p:nvSpPr>
        <p:spPr>
          <a:xfrm>
            <a:off x="1282570" y="1382286"/>
            <a:ext cx="9898048" cy="1569660"/>
          </a:xfrm>
          <a:prstGeom prst="rect">
            <a:avLst/>
          </a:prstGeom>
          <a:noFill/>
          <a:ln>
            <a:solidFill>
              <a:schemeClr val="bg1"/>
            </a:solidFill>
          </a:ln>
        </p:spPr>
        <p:txBody>
          <a:bodyPr wrap="square" rtlCol="0">
            <a:spAutoFit/>
          </a:bodyPr>
          <a:lstStyle/>
          <a:p>
            <a:pPr algn="ctr"/>
            <a:r>
              <a:rPr lang="fr-FR" sz="3200" b="1" dirty="0"/>
              <a:t>L ’histoire humaine lue dans son génome</a:t>
            </a:r>
          </a:p>
          <a:p>
            <a:pPr algn="ctr"/>
            <a:endParaRPr lang="fr-FR" sz="2000" b="1" dirty="0"/>
          </a:p>
          <a:p>
            <a:pPr algn="ctr"/>
            <a:endParaRPr lang="fr-FR" sz="2000" b="1" dirty="0"/>
          </a:p>
          <a:p>
            <a:pPr algn="ctr"/>
            <a:r>
              <a:rPr lang="fr-FR" sz="2400" b="1" dirty="0"/>
              <a:t> </a:t>
            </a:r>
            <a:r>
              <a:rPr lang="fr-FR" sz="2400" dirty="0"/>
              <a:t>(2 semaines maximum dans la programmation annuelle)</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a:solidFill>
                  <a:schemeClr val="tx1"/>
                </a:solidFill>
              </a:rPr>
              <a:t>1</a:t>
            </a:r>
            <a:r>
              <a:rPr lang="fr-FR" sz="2000" baseline="30000" dirty="0">
                <a:solidFill>
                  <a:schemeClr val="tx1"/>
                </a:solidFill>
              </a:rPr>
              <a:t>ère</a:t>
            </a:r>
            <a:r>
              <a:rPr lang="fr-FR" sz="2000" dirty="0">
                <a:solidFill>
                  <a:schemeClr val="tx1"/>
                </a:solidFill>
              </a:rPr>
              <a:t> spé SVT</a:t>
            </a:r>
          </a:p>
        </p:txBody>
      </p:sp>
      <p:sp>
        <p:nvSpPr>
          <p:cNvPr id="5" name="Rectangle 4"/>
          <p:cNvSpPr/>
          <p:nvPr/>
        </p:nvSpPr>
        <p:spPr>
          <a:xfrm>
            <a:off x="613954" y="3216652"/>
            <a:ext cx="11025051" cy="2677656"/>
          </a:xfrm>
          <a:prstGeom prst="rect">
            <a:avLst/>
          </a:prstGeom>
        </p:spPr>
        <p:txBody>
          <a:bodyPr wrap="square">
            <a:spAutoFit/>
          </a:bodyPr>
          <a:lstStyle/>
          <a:p>
            <a:pPr marL="285750" indent="-285750">
              <a:buFontTx/>
              <a:buChar char="-"/>
            </a:pPr>
            <a:r>
              <a:rPr lang="fr-FR" sz="2400" dirty="0"/>
              <a:t>Obtenir des informations sur le passé à partir de données actuelles.</a:t>
            </a:r>
          </a:p>
          <a:p>
            <a:pPr marL="285750" indent="-285750">
              <a:buFontTx/>
              <a:buChar char="-"/>
            </a:pPr>
            <a:endParaRPr lang="fr-FR" sz="2400" dirty="0"/>
          </a:p>
          <a:p>
            <a:pPr marL="285750" indent="-285750">
              <a:buFontTx/>
              <a:buChar char="-"/>
            </a:pPr>
            <a:r>
              <a:rPr lang="fr-FR" sz="2400" dirty="0"/>
              <a:t>Un passage de la génétique fonctionnelle à la génétique évolutive</a:t>
            </a:r>
          </a:p>
          <a:p>
            <a:endParaRPr lang="fr-FR" sz="2400" dirty="0"/>
          </a:p>
          <a:p>
            <a:pPr marL="285750" indent="-285750">
              <a:buFontTx/>
              <a:buChar char="-"/>
            </a:pPr>
            <a:r>
              <a:rPr lang="fr-FR" sz="2400" dirty="0"/>
              <a:t>L’histoire humaine n’est qu’un exemple (d’autres êtres vivants auraient pu être choisis).</a:t>
            </a:r>
          </a:p>
          <a:p>
            <a:endParaRPr lang="fr-FR" sz="2400" dirty="0"/>
          </a:p>
        </p:txBody>
      </p:sp>
    </p:spTree>
    <p:extLst>
      <p:ext uri="{BB962C8B-B14F-4D97-AF65-F5344CB8AC3E}">
        <p14:creationId xmlns:p14="http://schemas.microsoft.com/office/powerpoint/2010/main" val="8548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5019</Words>
  <Application>Microsoft Office PowerPoint</Application>
  <PresentationFormat>Grand écran</PresentationFormat>
  <Paragraphs>532</Paragraphs>
  <Slides>63</Slides>
  <Notes>17</Notes>
  <HiddenSlides>0</HiddenSlides>
  <MMClips>2</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63</vt:i4>
      </vt:variant>
    </vt:vector>
  </HeadingPairs>
  <TitlesOfParts>
    <vt:vector size="72" baseType="lpstr">
      <vt:lpstr>Arial</vt:lpstr>
      <vt:lpstr>Arial Italic</vt:lpstr>
      <vt:lpstr>Calibri</vt:lpstr>
      <vt:lpstr>Calibri Light</vt:lpstr>
      <vt:lpstr>Palatino Linotype</vt:lpstr>
      <vt:lpstr>Symbol</vt:lpstr>
      <vt:lpstr>Verdana</vt:lpstr>
      <vt:lpstr>Wingdings</vt:lpstr>
      <vt:lpstr>Thème Office</vt:lpstr>
      <vt:lpstr>L’enseignement de spécialité SVT en classe de première  4 heures / semaine</vt:lpstr>
      <vt:lpstr>Trois objectifs majeurs :  </vt:lpstr>
      <vt:lpstr>Présentation PowerPoint</vt:lpstr>
      <vt:lpstr>Présentation PowerPoint</vt:lpstr>
      <vt:lpstr>    Quelques unes des compétences travaillées </vt:lpstr>
      <vt:lpstr>La terre, la vie et l’organisation du vivant</vt:lpstr>
      <vt:lpstr>Présentation PowerPoint</vt:lpstr>
      <vt:lpstr>Présentation PowerPoint</vt:lpstr>
      <vt:lpstr>La Terre, la vie et l’organisation du vivant</vt:lpstr>
      <vt:lpstr>Connaissances, méthodes et démarches</vt:lpstr>
      <vt:lpstr>Capacités travaillées connaissances méthodes démarches</vt:lpstr>
      <vt:lpstr>Ressources innovantes, nouveaux outils</vt:lpstr>
      <vt:lpstr>Cohérence entre programmes</vt:lpstr>
      <vt:lpstr>Enjeux éducatifs et points de vigilance</vt:lpstr>
      <vt:lpstr>Ressources: </vt:lpstr>
      <vt:lpstr>La Terre, la vie et l’évolution du vivant </vt:lpstr>
      <vt:lpstr>Présentation PowerPoint</vt:lpstr>
      <vt:lpstr>Cycle 4 : Compétence(s) du programme et idées-clés</vt:lpstr>
      <vt:lpstr>Enjeux contemporains de la planète</vt:lpstr>
      <vt:lpstr>Présentation PowerPoint</vt:lpstr>
      <vt:lpstr>Enjeux contemporains de la planète Écosystèmes et services environnementaux </vt:lpstr>
      <vt:lpstr>Présentation PowerPoint</vt:lpstr>
      <vt:lpstr>Enjeux contemporains de la planète Écosystèmes et services environnementaux </vt:lpstr>
      <vt:lpstr>Présentation PowerPoint</vt:lpstr>
      <vt:lpstr>Un exemple : étude de la dynamique des populations, résilience</vt:lpstr>
      <vt:lpstr>Présentation PowerPoint</vt:lpstr>
      <vt:lpstr>Présentation PowerPoint</vt:lpstr>
      <vt:lpstr>Enjeux contemporains de la planète Écosystèmes et services environnementaux </vt:lpstr>
      <vt:lpstr>Dépendance des sociétés humaines vis-à-vis de la biodiversité/nature</vt:lpstr>
      <vt:lpstr>Apparition de la notion de service écosystémique</vt:lpstr>
      <vt:lpstr>Millennium Ecosystem Assessment à la demande des Nations-Unies (2000)</vt:lpstr>
      <vt:lpstr>Enjeux contemporains de la planète Écosystèmes et services environnementaux </vt:lpstr>
      <vt:lpstr>Présentation PowerPoint</vt:lpstr>
      <vt:lpstr>Fonctionnement des écosystèmes et services écosystémiques (exemple)</vt:lpstr>
      <vt:lpstr>Présentation PowerPoint</vt:lpstr>
      <vt:lpstr>Compromis entre services</vt:lpstr>
      <vt:lpstr>Présentation PowerPoint</vt:lpstr>
      <vt:lpstr>Et aussi :</vt:lpstr>
      <vt:lpstr>Corps humain et santé  </vt:lpstr>
      <vt:lpstr>Présentation PowerPoint</vt:lpstr>
      <vt:lpstr>Présentation PowerPoint</vt:lpstr>
      <vt:lpstr>Présentation PowerPoint</vt:lpstr>
      <vt:lpstr>Le fonctionnement du système immunitaire humain                  (mini 4 sem)</vt:lpstr>
      <vt:lpstr>Présentation PowerPoint</vt:lpstr>
      <vt:lpstr>Présentation PowerPoint</vt:lpstr>
      <vt:lpstr>Source:</vt:lpstr>
      <vt:lpstr>Présentation PowerPoint</vt:lpstr>
      <vt:lpstr>Présentation PowerPoint</vt:lpstr>
      <vt:lpstr>Présentation PowerPoint</vt:lpstr>
      <vt:lpstr>Présentation PowerPoint</vt:lpstr>
      <vt:lpstr>ECE 2019</vt:lpstr>
      <vt:lpstr>Présentation PowerPoint</vt:lpstr>
      <vt:lpstr>Numérique</vt:lpstr>
      <vt:lpstr>Les nouveaux programmes du numérique et de l’informatique</vt:lpstr>
      <vt:lpstr>Présentation PowerPoint</vt:lpstr>
      <vt:lpstr>Présentation PowerPoint</vt:lpstr>
      <vt:lpstr>Numérique et SVT</vt:lpstr>
      <vt:lpstr>Présentation PowerPoint</vt:lpstr>
      <vt:lpstr>Présentation PowerPoint</vt:lpstr>
      <vt:lpstr>Descriptif de l’action nationale et internationale</vt:lpstr>
      <vt:lpstr>Calendrier des Olympiades académiques </vt:lpstr>
      <vt:lpstr>Calendrier des Olympiades internationales </vt:lpstr>
      <vt:lpstr>Présentation PowerPoint</vt:lpstr>
    </vt:vector>
  </TitlesOfParts>
  <Company>RECTORAT DE STRASBOURG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2019</dc:title>
  <dc:creator>Joelle Pugin</dc:creator>
  <cp:lastModifiedBy>HP</cp:lastModifiedBy>
  <cp:revision>167</cp:revision>
  <dcterms:created xsi:type="dcterms:W3CDTF">2019-04-23T07:02:23Z</dcterms:created>
  <dcterms:modified xsi:type="dcterms:W3CDTF">2019-05-04T07:02:18Z</dcterms:modified>
</cp:coreProperties>
</file>