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40" r:id="rId3"/>
    <p:sldId id="277" r:id="rId4"/>
    <p:sldId id="278" r:id="rId5"/>
    <p:sldId id="314" r:id="rId6"/>
    <p:sldId id="315" r:id="rId7"/>
    <p:sldId id="281" r:id="rId8"/>
    <p:sldId id="287" r:id="rId9"/>
    <p:sldId id="316" r:id="rId10"/>
    <p:sldId id="289" r:id="rId11"/>
    <p:sldId id="318" r:id="rId12"/>
    <p:sldId id="319" r:id="rId13"/>
    <p:sldId id="335" r:id="rId14"/>
    <p:sldId id="320" r:id="rId15"/>
    <p:sldId id="321" r:id="rId16"/>
    <p:sldId id="323" r:id="rId17"/>
    <p:sldId id="331" r:id="rId18"/>
    <p:sldId id="301" r:id="rId19"/>
    <p:sldId id="284" r:id="rId20"/>
    <p:sldId id="299" r:id="rId21"/>
    <p:sldId id="338" r:id="rId22"/>
    <p:sldId id="290" r:id="rId23"/>
    <p:sldId id="293" r:id="rId24"/>
    <p:sldId id="294" r:id="rId25"/>
    <p:sldId id="303" r:id="rId26"/>
    <p:sldId id="307" r:id="rId27"/>
    <p:sldId id="326" r:id="rId28"/>
    <p:sldId id="308" r:id="rId29"/>
    <p:sldId id="267" r:id="rId30"/>
    <p:sldId id="339" r:id="rId31"/>
    <p:sldId id="260" r:id="rId32"/>
    <p:sldId id="261" r:id="rId33"/>
    <p:sldId id="262" r:id="rId34"/>
    <p:sldId id="263" r:id="rId35"/>
    <p:sldId id="264" r:id="rId3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E02004-1838-46A3-A55C-ED1E2C56F250}" type="doc">
      <dgm:prSet loTypeId="urn:microsoft.com/office/officeart/2005/8/layout/arrow2" loCatId="process" qsTypeId="urn:microsoft.com/office/officeart/2005/8/quickstyle/simple1" qsCatId="simple" csTypeId="urn:microsoft.com/office/officeart/2005/8/colors/colorful1#3" csCatId="colorful" phldr="1"/>
      <dgm:spPr/>
    </dgm:pt>
    <dgm:pt modelId="{BDFA683E-F406-461F-8450-E2DA458DA845}">
      <dgm:prSet phldrT="[Text]"/>
      <dgm:spPr/>
      <dgm:t>
        <a:bodyPr/>
        <a:lstStyle/>
        <a:p>
          <a:r>
            <a:rPr lang="fr-FR" b="1" dirty="0" smtClean="0"/>
            <a:t>Découverte</a:t>
          </a:r>
          <a:endParaRPr lang="fr-FR" b="1" dirty="0"/>
        </a:p>
      </dgm:t>
    </dgm:pt>
    <dgm:pt modelId="{813A36BA-0890-492F-A866-33D197D22806}" type="parTrans" cxnId="{17D84900-3F37-4A53-ABC7-07C92383E2EF}">
      <dgm:prSet/>
      <dgm:spPr/>
      <dgm:t>
        <a:bodyPr/>
        <a:lstStyle/>
        <a:p>
          <a:endParaRPr lang="fr-FR"/>
        </a:p>
      </dgm:t>
    </dgm:pt>
    <dgm:pt modelId="{84BDD5FD-86E7-486C-97E4-A500056ECA6F}" type="sibTrans" cxnId="{17D84900-3F37-4A53-ABC7-07C92383E2EF}">
      <dgm:prSet/>
      <dgm:spPr/>
      <dgm:t>
        <a:bodyPr/>
        <a:lstStyle/>
        <a:p>
          <a:endParaRPr lang="fr-FR"/>
        </a:p>
      </dgm:t>
    </dgm:pt>
    <dgm:pt modelId="{77ECC0DB-8AAB-4E57-BD67-C188F99A34AB}">
      <dgm:prSet phldrT="[Text]"/>
      <dgm:spPr/>
      <dgm:t>
        <a:bodyPr/>
        <a:lstStyle/>
        <a:p>
          <a:r>
            <a:rPr lang="fr-FR" b="1" dirty="0" smtClean="0"/>
            <a:t>Restitution</a:t>
          </a:r>
          <a:endParaRPr lang="fr-FR" b="1" dirty="0"/>
        </a:p>
      </dgm:t>
    </dgm:pt>
    <dgm:pt modelId="{CB727318-E4ED-414D-97F4-43736817B390}" type="parTrans" cxnId="{49B9CD69-D375-40E7-8240-60DFEF5FEB4D}">
      <dgm:prSet/>
      <dgm:spPr/>
      <dgm:t>
        <a:bodyPr/>
        <a:lstStyle/>
        <a:p>
          <a:endParaRPr lang="fr-FR"/>
        </a:p>
      </dgm:t>
    </dgm:pt>
    <dgm:pt modelId="{F6169894-54B6-4EB3-B841-FAD746F0E406}" type="sibTrans" cxnId="{49B9CD69-D375-40E7-8240-60DFEF5FEB4D}">
      <dgm:prSet/>
      <dgm:spPr/>
      <dgm:t>
        <a:bodyPr/>
        <a:lstStyle/>
        <a:p>
          <a:endParaRPr lang="fr-FR"/>
        </a:p>
      </dgm:t>
    </dgm:pt>
    <dgm:pt modelId="{80F5A484-C0FA-47D0-A616-94E9DA4C8065}">
      <dgm:prSet phldrT="[Text]"/>
      <dgm:spPr/>
      <dgm:t>
        <a:bodyPr/>
        <a:lstStyle/>
        <a:p>
          <a:r>
            <a:rPr lang="fr-FR" b="1" dirty="0" smtClean="0"/>
            <a:t>Application</a:t>
          </a:r>
          <a:endParaRPr lang="fr-FR" b="1" dirty="0"/>
        </a:p>
      </dgm:t>
    </dgm:pt>
    <dgm:pt modelId="{E6F44A03-951B-42D2-B3FF-6BE2560BD67C}" type="parTrans" cxnId="{759B7EAD-036E-43E1-B2D0-CA116C02A0C3}">
      <dgm:prSet/>
      <dgm:spPr/>
      <dgm:t>
        <a:bodyPr/>
        <a:lstStyle/>
        <a:p>
          <a:endParaRPr lang="fr-FR"/>
        </a:p>
      </dgm:t>
    </dgm:pt>
    <dgm:pt modelId="{DBC57196-DEF2-4EA1-BC08-8FE2E08BE1E4}" type="sibTrans" cxnId="{759B7EAD-036E-43E1-B2D0-CA116C02A0C3}">
      <dgm:prSet/>
      <dgm:spPr/>
      <dgm:t>
        <a:bodyPr/>
        <a:lstStyle/>
        <a:p>
          <a:endParaRPr lang="fr-FR"/>
        </a:p>
      </dgm:t>
    </dgm:pt>
    <dgm:pt modelId="{30594662-CFF4-4200-9D92-F3A79CB98542}">
      <dgm:prSet phldrT="[Text]"/>
      <dgm:spPr/>
      <dgm:t>
        <a:bodyPr/>
        <a:lstStyle/>
        <a:p>
          <a:r>
            <a:rPr lang="fr-FR" b="1" dirty="0" smtClean="0"/>
            <a:t>Transfert</a:t>
          </a:r>
          <a:endParaRPr lang="fr-FR" b="1" dirty="0"/>
        </a:p>
      </dgm:t>
    </dgm:pt>
    <dgm:pt modelId="{04963F64-129E-4A83-A7CD-A1CFB1E6FD2C}" type="parTrans" cxnId="{F7A60D25-462A-4EA8-8FB0-26426190F03B}">
      <dgm:prSet/>
      <dgm:spPr/>
      <dgm:t>
        <a:bodyPr/>
        <a:lstStyle/>
        <a:p>
          <a:endParaRPr lang="fr-FR"/>
        </a:p>
      </dgm:t>
    </dgm:pt>
    <dgm:pt modelId="{74FAA677-DA56-47F6-9300-1EE4D34F639C}" type="sibTrans" cxnId="{F7A60D25-462A-4EA8-8FB0-26426190F03B}">
      <dgm:prSet/>
      <dgm:spPr/>
      <dgm:t>
        <a:bodyPr/>
        <a:lstStyle/>
        <a:p>
          <a:endParaRPr lang="fr-FR"/>
        </a:p>
      </dgm:t>
    </dgm:pt>
    <dgm:pt modelId="{67B78633-1ACF-4509-B7B7-4931BCB2669E}" type="pres">
      <dgm:prSet presAssocID="{A9E02004-1838-46A3-A55C-ED1E2C56F250}" presName="arrowDiagram" presStyleCnt="0">
        <dgm:presLayoutVars>
          <dgm:chMax val="5"/>
          <dgm:dir/>
          <dgm:resizeHandles val="exact"/>
        </dgm:presLayoutVars>
      </dgm:prSet>
      <dgm:spPr/>
    </dgm:pt>
    <dgm:pt modelId="{F9F83278-E1B5-4A57-829F-CC1136AE3EE0}" type="pres">
      <dgm:prSet presAssocID="{A9E02004-1838-46A3-A55C-ED1E2C56F250}" presName="arrow" presStyleLbl="bgShp" presStyleIdx="0" presStyleCnt="1"/>
      <dgm:spPr/>
    </dgm:pt>
    <dgm:pt modelId="{33746754-F51E-4C1B-B0BA-01F04D9917DA}" type="pres">
      <dgm:prSet presAssocID="{A9E02004-1838-46A3-A55C-ED1E2C56F250}" presName="arrowDiagram4" presStyleCnt="0"/>
      <dgm:spPr/>
    </dgm:pt>
    <dgm:pt modelId="{4AC5CF99-57B4-4900-AEB3-C938C66911A7}" type="pres">
      <dgm:prSet presAssocID="{BDFA683E-F406-461F-8450-E2DA458DA845}" presName="bullet4a" presStyleLbl="node1" presStyleIdx="0" presStyleCnt="4"/>
      <dgm:spPr/>
    </dgm:pt>
    <dgm:pt modelId="{22810B98-753F-47B0-B6C7-F52E0ED3F479}" type="pres">
      <dgm:prSet presAssocID="{BDFA683E-F406-461F-8450-E2DA458DA845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0C15D8F-AA97-4913-B78A-35594D5323B5}" type="pres">
      <dgm:prSet presAssocID="{77ECC0DB-8AAB-4E57-BD67-C188F99A34AB}" presName="bullet4b" presStyleLbl="node1" presStyleIdx="1" presStyleCnt="4"/>
      <dgm:spPr/>
    </dgm:pt>
    <dgm:pt modelId="{99C1280A-9578-4835-A35A-2F76F55965D7}" type="pres">
      <dgm:prSet presAssocID="{77ECC0DB-8AAB-4E57-BD67-C188F99A34AB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CE0084D-564A-41B4-8D9C-4ACFF3EE5CE6}" type="pres">
      <dgm:prSet presAssocID="{80F5A484-C0FA-47D0-A616-94E9DA4C8065}" presName="bullet4c" presStyleLbl="node1" presStyleIdx="2" presStyleCnt="4"/>
      <dgm:spPr/>
    </dgm:pt>
    <dgm:pt modelId="{430B12ED-0855-4894-A110-CD628A6DE9CF}" type="pres">
      <dgm:prSet presAssocID="{80F5A484-C0FA-47D0-A616-94E9DA4C8065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A93C35-7BB2-464D-A28E-C0D933CDDCF4}" type="pres">
      <dgm:prSet presAssocID="{30594662-CFF4-4200-9D92-F3A79CB98542}" presName="bullet4d" presStyleLbl="node1" presStyleIdx="3" presStyleCnt="4"/>
      <dgm:spPr/>
    </dgm:pt>
    <dgm:pt modelId="{8FA29C8F-04C3-4677-8462-50274777C1D5}" type="pres">
      <dgm:prSet presAssocID="{30594662-CFF4-4200-9D92-F3A79CB98542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1899437-F01F-42E1-B7A8-BBE22A9FA278}" type="presOf" srcId="{77ECC0DB-8AAB-4E57-BD67-C188F99A34AB}" destId="{99C1280A-9578-4835-A35A-2F76F55965D7}" srcOrd="0" destOrd="0" presId="urn:microsoft.com/office/officeart/2005/8/layout/arrow2"/>
    <dgm:cxn modelId="{6BDE7D10-C574-4CC1-A771-84AD758918E6}" type="presOf" srcId="{BDFA683E-F406-461F-8450-E2DA458DA845}" destId="{22810B98-753F-47B0-B6C7-F52E0ED3F479}" srcOrd="0" destOrd="0" presId="urn:microsoft.com/office/officeart/2005/8/layout/arrow2"/>
    <dgm:cxn modelId="{17D84900-3F37-4A53-ABC7-07C92383E2EF}" srcId="{A9E02004-1838-46A3-A55C-ED1E2C56F250}" destId="{BDFA683E-F406-461F-8450-E2DA458DA845}" srcOrd="0" destOrd="0" parTransId="{813A36BA-0890-492F-A866-33D197D22806}" sibTransId="{84BDD5FD-86E7-486C-97E4-A500056ECA6F}"/>
    <dgm:cxn modelId="{EF69756F-DCFC-491F-BF87-84718D3CC684}" type="presOf" srcId="{A9E02004-1838-46A3-A55C-ED1E2C56F250}" destId="{67B78633-1ACF-4509-B7B7-4931BCB2669E}" srcOrd="0" destOrd="0" presId="urn:microsoft.com/office/officeart/2005/8/layout/arrow2"/>
    <dgm:cxn modelId="{49B9CD69-D375-40E7-8240-60DFEF5FEB4D}" srcId="{A9E02004-1838-46A3-A55C-ED1E2C56F250}" destId="{77ECC0DB-8AAB-4E57-BD67-C188F99A34AB}" srcOrd="1" destOrd="0" parTransId="{CB727318-E4ED-414D-97F4-43736817B390}" sibTransId="{F6169894-54B6-4EB3-B841-FAD746F0E406}"/>
    <dgm:cxn modelId="{246A5AF3-58FB-4F35-A7CA-6CE2FE6427CF}" type="presOf" srcId="{30594662-CFF4-4200-9D92-F3A79CB98542}" destId="{8FA29C8F-04C3-4677-8462-50274777C1D5}" srcOrd="0" destOrd="0" presId="urn:microsoft.com/office/officeart/2005/8/layout/arrow2"/>
    <dgm:cxn modelId="{F7A60D25-462A-4EA8-8FB0-26426190F03B}" srcId="{A9E02004-1838-46A3-A55C-ED1E2C56F250}" destId="{30594662-CFF4-4200-9D92-F3A79CB98542}" srcOrd="3" destOrd="0" parTransId="{04963F64-129E-4A83-A7CD-A1CFB1E6FD2C}" sibTransId="{74FAA677-DA56-47F6-9300-1EE4D34F639C}"/>
    <dgm:cxn modelId="{759B7EAD-036E-43E1-B2D0-CA116C02A0C3}" srcId="{A9E02004-1838-46A3-A55C-ED1E2C56F250}" destId="{80F5A484-C0FA-47D0-A616-94E9DA4C8065}" srcOrd="2" destOrd="0" parTransId="{E6F44A03-951B-42D2-B3FF-6BE2560BD67C}" sibTransId="{DBC57196-DEF2-4EA1-BC08-8FE2E08BE1E4}"/>
    <dgm:cxn modelId="{E0BD49E8-FA17-45CC-8E74-6A84C179CB5A}" type="presOf" srcId="{80F5A484-C0FA-47D0-A616-94E9DA4C8065}" destId="{430B12ED-0855-4894-A110-CD628A6DE9CF}" srcOrd="0" destOrd="0" presId="urn:microsoft.com/office/officeart/2005/8/layout/arrow2"/>
    <dgm:cxn modelId="{7AC2F238-496F-4A22-AB35-00B8F6D0D4BB}" type="presParOf" srcId="{67B78633-1ACF-4509-B7B7-4931BCB2669E}" destId="{F9F83278-E1B5-4A57-829F-CC1136AE3EE0}" srcOrd="0" destOrd="0" presId="urn:microsoft.com/office/officeart/2005/8/layout/arrow2"/>
    <dgm:cxn modelId="{BC921BD0-8079-4C9D-92D1-4027B85DDC54}" type="presParOf" srcId="{67B78633-1ACF-4509-B7B7-4931BCB2669E}" destId="{33746754-F51E-4C1B-B0BA-01F04D9917DA}" srcOrd="1" destOrd="0" presId="urn:microsoft.com/office/officeart/2005/8/layout/arrow2"/>
    <dgm:cxn modelId="{DCAF6A19-5B34-49C6-BEC2-A6B4F50BE5FB}" type="presParOf" srcId="{33746754-F51E-4C1B-B0BA-01F04D9917DA}" destId="{4AC5CF99-57B4-4900-AEB3-C938C66911A7}" srcOrd="0" destOrd="0" presId="urn:microsoft.com/office/officeart/2005/8/layout/arrow2"/>
    <dgm:cxn modelId="{4BE09B10-94DC-40AA-92B6-A3BE0381F021}" type="presParOf" srcId="{33746754-F51E-4C1B-B0BA-01F04D9917DA}" destId="{22810B98-753F-47B0-B6C7-F52E0ED3F479}" srcOrd="1" destOrd="0" presId="urn:microsoft.com/office/officeart/2005/8/layout/arrow2"/>
    <dgm:cxn modelId="{3A9A9A46-C2DF-4CFC-A085-9EE070399D00}" type="presParOf" srcId="{33746754-F51E-4C1B-B0BA-01F04D9917DA}" destId="{30C15D8F-AA97-4913-B78A-35594D5323B5}" srcOrd="2" destOrd="0" presId="urn:microsoft.com/office/officeart/2005/8/layout/arrow2"/>
    <dgm:cxn modelId="{579E8CED-7EEF-4896-854C-1125D4987068}" type="presParOf" srcId="{33746754-F51E-4C1B-B0BA-01F04D9917DA}" destId="{99C1280A-9578-4835-A35A-2F76F55965D7}" srcOrd="3" destOrd="0" presId="urn:microsoft.com/office/officeart/2005/8/layout/arrow2"/>
    <dgm:cxn modelId="{A8B72C2C-5570-48A9-A63F-625C307A7658}" type="presParOf" srcId="{33746754-F51E-4C1B-B0BA-01F04D9917DA}" destId="{8CE0084D-564A-41B4-8D9C-4ACFF3EE5CE6}" srcOrd="4" destOrd="0" presId="urn:microsoft.com/office/officeart/2005/8/layout/arrow2"/>
    <dgm:cxn modelId="{07AF4BA4-33C6-4DCB-BACD-2D349B048C10}" type="presParOf" srcId="{33746754-F51E-4C1B-B0BA-01F04D9917DA}" destId="{430B12ED-0855-4894-A110-CD628A6DE9CF}" srcOrd="5" destOrd="0" presId="urn:microsoft.com/office/officeart/2005/8/layout/arrow2"/>
    <dgm:cxn modelId="{25D5202E-196A-4711-8D7D-D5F4F8833F90}" type="presParOf" srcId="{33746754-F51E-4C1B-B0BA-01F04D9917DA}" destId="{14A93C35-7BB2-464D-A28E-C0D933CDDCF4}" srcOrd="6" destOrd="0" presId="urn:microsoft.com/office/officeart/2005/8/layout/arrow2"/>
    <dgm:cxn modelId="{CF438CB5-FC54-4685-BBFD-60640278CFDB}" type="presParOf" srcId="{33746754-F51E-4C1B-B0BA-01F04D9917DA}" destId="{8FA29C8F-04C3-4677-8462-50274777C1D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64B69-04FB-4054-920A-38E005C27DF2}" type="datetimeFigureOut">
              <a:rPr lang="fr-FR" smtClean="0"/>
              <a:t>18/05/2016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B07DB-2C82-46E6-BED8-E9715CAF0F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447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mtClean="0"/>
              <a:t>Le décret 2013-682 du 24 juillet 2013 qui prévoyait un échelonnement des dates de mises en œuvre a été modifié par le décret 2015-1023 du 19 août 2015 : pour les cycles 2, 3 et 4 ce sera à la rentrée 2016 pour tous les niveaux.</a:t>
            </a:r>
          </a:p>
          <a:p>
            <a:r>
              <a:rPr lang="fr-FR" altLang="fr-FR" smtClean="0"/>
              <a:t>Ce décret modificatif est accessible sur : http://www.legifrance.gouv.fr/eli/decret/2015/8/19/MENE1517683D/jo</a:t>
            </a:r>
          </a:p>
        </p:txBody>
      </p:sp>
      <p:sp>
        <p:nvSpPr>
          <p:cNvPr id="634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C1DEBB-9147-487A-8FCE-43851FC3E1C3}" type="slidenum">
              <a:rPr lang="fr-FR" altLang="fr-FR" smtClean="0">
                <a:latin typeface="Arial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mtClean="0"/>
              <a:t>La maîtrise de chaque domaine ne peut être compensée par la maîtrise d’un autre domaine.</a:t>
            </a:r>
          </a:p>
          <a:p>
            <a:r>
              <a:rPr lang="fr-FR" altLang="fr-FR" smtClean="0"/>
              <a:t>Les quatre « objectifs de connaissances et de compétences pour la maîtrise du socle commun » du domaine 1 ne sont pas compensables entre eux.</a:t>
            </a:r>
          </a:p>
          <a:p>
            <a:r>
              <a:rPr lang="fr-FR" altLang="fr-FR" smtClean="0"/>
              <a:t>Page de présentation du socle commun : http://www.education.gouv.fr/cid88125/qu-apprendront-les-eleves-de-6-a-16-ans-a-la-rentree-2016-decouvrez-le-socle-commun-de-connaissances-de-competences-et-de-culture.html&amp;xtmc=soclecommun&amp;xtnp=1&amp;xtcr=5</a:t>
            </a:r>
          </a:p>
        </p:txBody>
      </p:sp>
      <p:sp>
        <p:nvSpPr>
          <p:cNvPr id="645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FDBADE8-B158-40F1-9317-8EB4FEADFF62}" type="slidenum">
              <a:rPr lang="fr-FR" altLang="fr-FR" smtClean="0">
                <a:latin typeface="Arial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mtClean="0"/>
              <a:t>La présentation du conseil supérieur des programmes : http://www.education.gouv.fr/cid75495/le-conseil-superieur-des-programmes.html&amp;xtmc=cycles&amp;xtnp=1&amp;xtcr=6</a:t>
            </a:r>
          </a:p>
          <a:p>
            <a:r>
              <a:rPr lang="fr-FR" altLang="fr-FR" smtClean="0"/>
              <a:t>Les projets de programmes permettent de se représenter l’orientation générale de leur nouvelle écriture.</a:t>
            </a:r>
          </a:p>
        </p:txBody>
      </p:sp>
      <p:sp>
        <p:nvSpPr>
          <p:cNvPr id="655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CE8F57-6B71-4AA0-AAAF-622593084E4D}" type="slidenum">
              <a:rPr lang="fr-FR" altLang="fr-FR" smtClean="0">
                <a:latin typeface="Arial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La répartition entre AP et EPI doit être la même pour tous les élèves d’un même niveau de classe.</a:t>
            </a:r>
          </a:p>
          <a:p>
            <a:pPr>
              <a:defRPr/>
            </a:pPr>
            <a:r>
              <a:rPr lang="fr-F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Le choix des heures consacrées aux enseignements complémentaires est fait au sein de l’établissement, en respectant l’</a:t>
            </a:r>
            <a:r>
              <a:rPr lang="fr-FR" b="1" dirty="0" smtClean="0">
                <a:solidFill>
                  <a:srgbClr val="00B050"/>
                </a:solidFill>
              </a:rPr>
              <a:t>équité</a:t>
            </a:r>
            <a:r>
              <a:rPr lang="fr-F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pour tous les élèves d’un même niveau.</a:t>
            </a:r>
          </a:p>
          <a:p>
            <a:pPr>
              <a:defRPr/>
            </a:pPr>
            <a:r>
              <a:rPr lang="fr-FR" dirty="0" smtClean="0"/>
              <a:t>Les contraintes sur le choix des EPI sont exposées dans la diapositive « Les enseignements complémentaires / Enseignements pratiques interdisciplinaires </a:t>
            </a:r>
            <a:r>
              <a:rPr lang="fr-FR" sz="900" dirty="0" smtClean="0"/>
              <a:t>2/2 »</a:t>
            </a:r>
            <a:r>
              <a:rPr lang="fr-FR" dirty="0" smtClean="0"/>
              <a:t>.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675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41327B-5F21-418B-8C1A-405360AEAF66}" type="slidenum">
              <a:rPr lang="fr-FR" altLang="fr-FR" smtClean="0">
                <a:latin typeface="Arial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Idées clés : notions, compétences</a:t>
            </a:r>
            <a:r>
              <a:rPr lang="fr-FR" baseline="0" dirty="0" smtClean="0"/>
              <a:t> =&gt; 1 idée clé au maximum 2 / séance = &gt; bilan de fin de cours  =&gt; début de cours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07DB-2C82-46E6-BED8-E9715CAF0FE1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247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Microbiome</a:t>
            </a:r>
            <a:r>
              <a:rPr lang="fr-FR" dirty="0" smtClean="0"/>
              <a:t>, cerveau / activités cérébrales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07DB-2C82-46E6-BED8-E9715CAF0FE1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339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Mémoire + lycée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07DB-2C82-46E6-BED8-E9715CAF0FE1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3510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Autre exemple : « en grand » évolution mais aussi thème plus restreint alimentation, digestion… idem </a:t>
            </a:r>
            <a:r>
              <a:rPr lang="fr-FR" dirty="0" err="1" smtClean="0"/>
              <a:t>immuno</a:t>
            </a:r>
            <a:r>
              <a:rPr lang="fr-FR" dirty="0" smtClean="0"/>
              <a:t>, procréation.</a:t>
            </a:r>
          </a:p>
          <a:p>
            <a:r>
              <a:rPr lang="fr-FR" dirty="0" smtClean="0"/>
              <a:t>Attentes</a:t>
            </a:r>
            <a:r>
              <a:rPr lang="fr-FR" baseline="0" dirty="0" smtClean="0"/>
              <a:t> IPR : </a:t>
            </a:r>
            <a:r>
              <a:rPr lang="fr-FR" baseline="0" dirty="0" err="1" smtClean="0"/>
              <a:t>spiralaire</a:t>
            </a:r>
            <a:r>
              <a:rPr lang="fr-FR" baseline="0" dirty="0" smtClean="0"/>
              <a:t>, !!! DNB !!!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07DB-2C82-46E6-BED8-E9715CAF0FE1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01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B503-1A51-451D-BB4B-89E411E244F1}" type="datetimeFigureOut">
              <a:rPr lang="fr-FR" smtClean="0"/>
              <a:t>18/05/2016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2CE3-B1A9-4ABA-BED1-B1F4EE0EB5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6695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B503-1A51-451D-BB4B-89E411E244F1}" type="datetimeFigureOut">
              <a:rPr lang="fr-FR" smtClean="0"/>
              <a:t>18/05/2016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2CE3-B1A9-4ABA-BED1-B1F4EE0EB5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40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B503-1A51-451D-BB4B-89E411E244F1}" type="datetimeFigureOut">
              <a:rPr lang="fr-FR" smtClean="0"/>
              <a:t>18/05/2016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2CE3-B1A9-4ABA-BED1-B1F4EE0EB5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59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re et diagramme ou 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18487" cy="12255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457200" y="1773238"/>
            <a:ext cx="8075613" cy="3752850"/>
          </a:xfrm>
        </p:spPr>
        <p:txBody>
          <a:bodyPr rtlCol="0">
            <a:normAutofit/>
          </a:bodyPr>
          <a:lstStyle/>
          <a:p>
            <a:pPr lvl="0"/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7667625" y="6396038"/>
            <a:ext cx="936625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&gt; </a:t>
            </a:r>
            <a:fld id="{FB57CC24-DFE2-4B5A-9FD0-4C0B98653E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652588" y="6372225"/>
            <a:ext cx="3048000" cy="29686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FR" altLang="fr-FR"/>
              <a:t>Direction générale de l'enseignement scolaire</a:t>
            </a:r>
          </a:p>
        </p:txBody>
      </p:sp>
    </p:spTree>
    <p:extLst>
      <p:ext uri="{BB962C8B-B14F-4D97-AF65-F5344CB8AC3E}">
        <p14:creationId xmlns:p14="http://schemas.microsoft.com/office/powerpoint/2010/main" val="253228140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B503-1A51-451D-BB4B-89E411E244F1}" type="datetimeFigureOut">
              <a:rPr lang="fr-FR" smtClean="0"/>
              <a:t>18/05/2016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2CE3-B1A9-4ABA-BED1-B1F4EE0EB5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90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B503-1A51-451D-BB4B-89E411E244F1}" type="datetimeFigureOut">
              <a:rPr lang="fr-FR" smtClean="0"/>
              <a:t>18/05/2016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2CE3-B1A9-4ABA-BED1-B1F4EE0EB5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0378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B503-1A51-451D-BB4B-89E411E244F1}" type="datetimeFigureOut">
              <a:rPr lang="fr-FR" smtClean="0"/>
              <a:t>18/05/2016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2CE3-B1A9-4ABA-BED1-B1F4EE0EB5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184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B503-1A51-451D-BB4B-89E411E244F1}" type="datetimeFigureOut">
              <a:rPr lang="fr-FR" smtClean="0"/>
              <a:t>18/05/2016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2CE3-B1A9-4ABA-BED1-B1F4EE0EB5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72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B503-1A51-451D-BB4B-89E411E244F1}" type="datetimeFigureOut">
              <a:rPr lang="fr-FR" smtClean="0"/>
              <a:t>18/05/2016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2CE3-B1A9-4ABA-BED1-B1F4EE0EB5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892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B503-1A51-451D-BB4B-89E411E244F1}" type="datetimeFigureOut">
              <a:rPr lang="fr-FR" smtClean="0"/>
              <a:t>18/05/2016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2CE3-B1A9-4ABA-BED1-B1F4EE0EB5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591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B503-1A51-451D-BB4B-89E411E244F1}" type="datetimeFigureOut">
              <a:rPr lang="fr-FR" smtClean="0"/>
              <a:t>18/05/2016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2CE3-B1A9-4ABA-BED1-B1F4EE0EB5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328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B503-1A51-451D-BB4B-89E411E244F1}" type="datetimeFigureOut">
              <a:rPr lang="fr-FR" smtClean="0"/>
              <a:t>18/05/2016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2CE3-B1A9-4ABA-BED1-B1F4EE0EB5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2553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EB503-1A51-451D-BB4B-89E411E244F1}" type="datetimeFigureOut">
              <a:rPr lang="fr-FR" smtClean="0"/>
              <a:t>18/05/2016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D2CE3-B1A9-4ABA-BED1-B1F4EE0EB5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06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89964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Réforme du collège 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Formation disciplinaire SVT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6400800" cy="1752600"/>
          </a:xfrm>
        </p:spPr>
        <p:txBody>
          <a:bodyPr/>
          <a:lstStyle/>
          <a:p>
            <a:r>
              <a:rPr lang="fr-FR" dirty="0" smtClean="0"/>
              <a:t>Journée 1</a:t>
            </a:r>
          </a:p>
          <a:p>
            <a:endParaRPr lang="fr-FR" dirty="0" smtClean="0"/>
          </a:p>
          <a:p>
            <a:r>
              <a:rPr lang="fr-FR" dirty="0" smtClean="0"/>
              <a:t>Printemps </a:t>
            </a:r>
            <a:r>
              <a:rPr lang="fr-FR" dirty="0" smtClean="0"/>
              <a:t>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2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0"/>
            <a:ext cx="7848872" cy="873776"/>
          </a:xfrm>
        </p:spPr>
        <p:txBody>
          <a:bodyPr/>
          <a:lstStyle/>
          <a:p>
            <a:r>
              <a:rPr lang="fr-FR" dirty="0" smtClean="0"/>
              <a:t>Les grilles horaires</a:t>
            </a:r>
            <a:endParaRPr lang="fr-F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704855" cy="565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44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re 1"/>
          <p:cNvSpPr>
            <a:spLocks noGrp="1"/>
          </p:cNvSpPr>
          <p:nvPr>
            <p:ph type="title"/>
          </p:nvPr>
        </p:nvSpPr>
        <p:spPr>
          <a:xfrm>
            <a:off x="536575" y="333375"/>
            <a:ext cx="8218488" cy="12255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fr-FR" smtClean="0"/>
              <a:t>Les enseignements complémentaires</a:t>
            </a:r>
            <a:br>
              <a:rPr lang="fr-FR" altLang="fr-FR" smtClean="0"/>
            </a:br>
            <a:endParaRPr lang="fr-FR" altLang="fr-FR" sz="2400" smtClean="0"/>
          </a:p>
        </p:txBody>
      </p:sp>
      <p:sp>
        <p:nvSpPr>
          <p:cNvPr id="6" name="Rectangle 5"/>
          <p:cNvSpPr/>
          <p:nvPr/>
        </p:nvSpPr>
        <p:spPr>
          <a:xfrm>
            <a:off x="2740025" y="1773238"/>
            <a:ext cx="3673475" cy="1079500"/>
          </a:xfrm>
          <a:prstGeom prst="rect">
            <a:avLst/>
          </a:prstGeom>
          <a:solidFill>
            <a:srgbClr val="BCCB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rgbClr val="1C1850"/>
                </a:solidFill>
                <a:cs typeface="Calibri"/>
              </a:rPr>
              <a:t>Enseignements communs</a:t>
            </a:r>
          </a:p>
          <a:p>
            <a:pPr algn="ctr">
              <a:defRPr/>
            </a:pPr>
            <a:r>
              <a:rPr lang="fr-FR" dirty="0">
                <a:solidFill>
                  <a:srgbClr val="1C1850"/>
                </a:solidFill>
                <a:cs typeface="Calibri"/>
              </a:rPr>
              <a:t>23 h en 6</a:t>
            </a:r>
            <a:r>
              <a:rPr lang="fr-FR" baseline="30000" dirty="0">
                <a:solidFill>
                  <a:srgbClr val="1C1850"/>
                </a:solidFill>
                <a:cs typeface="Calibri"/>
              </a:rPr>
              <a:t>e</a:t>
            </a:r>
            <a:r>
              <a:rPr lang="fr-FR" dirty="0">
                <a:solidFill>
                  <a:srgbClr val="1C1850"/>
                </a:solidFill>
                <a:cs typeface="Calibri"/>
              </a:rPr>
              <a:t> </a:t>
            </a:r>
          </a:p>
          <a:p>
            <a:pPr algn="ctr">
              <a:defRPr/>
            </a:pPr>
            <a:r>
              <a:rPr lang="fr-FR" dirty="0">
                <a:solidFill>
                  <a:srgbClr val="1C1850"/>
                </a:solidFill>
                <a:cs typeface="Calibri"/>
              </a:rPr>
              <a:t>22 h en 5</a:t>
            </a:r>
            <a:r>
              <a:rPr lang="fr-FR" baseline="30000" dirty="0">
                <a:solidFill>
                  <a:srgbClr val="1C1850"/>
                </a:solidFill>
                <a:cs typeface="Calibri"/>
              </a:rPr>
              <a:t>e</a:t>
            </a:r>
            <a:r>
              <a:rPr lang="fr-FR" dirty="0">
                <a:solidFill>
                  <a:srgbClr val="1C1850"/>
                </a:solidFill>
                <a:cs typeface="Calibri"/>
              </a:rPr>
              <a:t> / 4</a:t>
            </a:r>
            <a:r>
              <a:rPr lang="fr-FR" baseline="30000" dirty="0">
                <a:solidFill>
                  <a:srgbClr val="1C1850"/>
                </a:solidFill>
                <a:cs typeface="Calibri"/>
              </a:rPr>
              <a:t>e</a:t>
            </a:r>
            <a:r>
              <a:rPr lang="fr-FR" dirty="0">
                <a:solidFill>
                  <a:srgbClr val="1C1850"/>
                </a:solidFill>
                <a:cs typeface="Calibri"/>
              </a:rPr>
              <a:t> / 3</a:t>
            </a:r>
            <a:r>
              <a:rPr lang="fr-FR" baseline="30000" dirty="0">
                <a:solidFill>
                  <a:srgbClr val="1C1850"/>
                </a:solidFill>
                <a:cs typeface="Calibri"/>
              </a:rPr>
              <a:t>e</a:t>
            </a:r>
            <a:r>
              <a:rPr lang="fr-FR" dirty="0">
                <a:solidFill>
                  <a:srgbClr val="1C1850"/>
                </a:solidFill>
                <a:cs typeface="Calibri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932363" y="3821113"/>
            <a:ext cx="3671887" cy="1079500"/>
          </a:xfrm>
          <a:prstGeom prst="rect">
            <a:avLst/>
          </a:prstGeom>
          <a:solidFill>
            <a:srgbClr val="BCCB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rgbClr val="1C1850"/>
                </a:solidFill>
                <a:cs typeface="Calibri"/>
              </a:rPr>
              <a:t>Enseignements pratiques interdisciplinaires (EPI)</a:t>
            </a:r>
          </a:p>
          <a:p>
            <a:pPr algn="ctr">
              <a:defRPr/>
            </a:pPr>
            <a:r>
              <a:rPr lang="fr-FR" dirty="0">
                <a:solidFill>
                  <a:srgbClr val="1C1850"/>
                </a:solidFill>
                <a:cs typeface="Calibri"/>
              </a:rPr>
              <a:t>3 ou 2 h en 5</a:t>
            </a:r>
            <a:r>
              <a:rPr lang="fr-FR" baseline="30000" dirty="0">
                <a:solidFill>
                  <a:srgbClr val="1C1850"/>
                </a:solidFill>
                <a:cs typeface="Calibri"/>
              </a:rPr>
              <a:t>e</a:t>
            </a:r>
            <a:r>
              <a:rPr lang="fr-FR" dirty="0">
                <a:solidFill>
                  <a:srgbClr val="1C1850"/>
                </a:solidFill>
                <a:cs typeface="Calibri"/>
              </a:rPr>
              <a:t> / 4</a:t>
            </a:r>
            <a:r>
              <a:rPr lang="fr-FR" baseline="30000" dirty="0">
                <a:solidFill>
                  <a:srgbClr val="1C1850"/>
                </a:solidFill>
                <a:cs typeface="Calibri"/>
              </a:rPr>
              <a:t>e</a:t>
            </a:r>
            <a:r>
              <a:rPr lang="fr-FR" dirty="0">
                <a:solidFill>
                  <a:srgbClr val="1C1850"/>
                </a:solidFill>
                <a:cs typeface="Calibri"/>
              </a:rPr>
              <a:t> / 3</a:t>
            </a:r>
            <a:r>
              <a:rPr lang="fr-FR" baseline="30000" dirty="0">
                <a:solidFill>
                  <a:srgbClr val="1C1850"/>
                </a:solidFill>
                <a:cs typeface="Calibri"/>
              </a:rPr>
              <a:t>e</a:t>
            </a:r>
            <a:r>
              <a:rPr lang="fr-FR" dirty="0">
                <a:solidFill>
                  <a:srgbClr val="1C1850"/>
                </a:solidFill>
                <a:cs typeface="Calibri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549275" y="3821113"/>
            <a:ext cx="3671888" cy="1079500"/>
          </a:xfrm>
          <a:prstGeom prst="rect">
            <a:avLst/>
          </a:prstGeom>
          <a:solidFill>
            <a:srgbClr val="BCCB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altLang="fr-FR" b="1" dirty="0">
                <a:solidFill>
                  <a:srgbClr val="1C1850"/>
                </a:solidFill>
              </a:rPr>
              <a:t>Accompagnement personnalisé</a:t>
            </a:r>
          </a:p>
          <a:p>
            <a:pPr algn="ctr">
              <a:defRPr/>
            </a:pPr>
            <a:r>
              <a:rPr lang="fr-FR" altLang="fr-FR" dirty="0">
                <a:solidFill>
                  <a:srgbClr val="1C1850"/>
                </a:solidFill>
              </a:rPr>
              <a:t>3 h en 6</a:t>
            </a:r>
            <a:r>
              <a:rPr lang="fr-FR" altLang="fr-FR" baseline="30000" dirty="0">
                <a:solidFill>
                  <a:srgbClr val="1C1850"/>
                </a:solidFill>
              </a:rPr>
              <a:t>e</a:t>
            </a:r>
            <a:endParaRPr lang="fr-FR" altLang="fr-FR" dirty="0">
              <a:solidFill>
                <a:srgbClr val="1C1850"/>
              </a:solidFill>
            </a:endParaRPr>
          </a:p>
          <a:p>
            <a:pPr algn="ctr">
              <a:defRPr/>
            </a:pPr>
            <a:r>
              <a:rPr lang="fr-FR" altLang="fr-FR" dirty="0">
                <a:solidFill>
                  <a:srgbClr val="1C1850"/>
                </a:solidFill>
              </a:rPr>
              <a:t>1 ou 2 h en 5</a:t>
            </a:r>
            <a:r>
              <a:rPr lang="fr-FR" altLang="fr-FR" baseline="30000" dirty="0">
                <a:solidFill>
                  <a:srgbClr val="1C1850"/>
                </a:solidFill>
              </a:rPr>
              <a:t>e</a:t>
            </a:r>
            <a:r>
              <a:rPr lang="fr-FR" altLang="fr-FR" dirty="0">
                <a:solidFill>
                  <a:srgbClr val="1C1850"/>
                </a:solidFill>
              </a:rPr>
              <a:t> / 4</a:t>
            </a:r>
            <a:r>
              <a:rPr lang="fr-FR" altLang="fr-FR" baseline="30000" dirty="0">
                <a:solidFill>
                  <a:srgbClr val="1C1850"/>
                </a:solidFill>
              </a:rPr>
              <a:t>e</a:t>
            </a:r>
            <a:r>
              <a:rPr lang="fr-FR" altLang="fr-FR" dirty="0">
                <a:solidFill>
                  <a:srgbClr val="1C1850"/>
                </a:solidFill>
              </a:rPr>
              <a:t> / 3</a:t>
            </a:r>
            <a:r>
              <a:rPr lang="fr-FR" altLang="fr-FR" baseline="30000" dirty="0">
                <a:solidFill>
                  <a:srgbClr val="1C1850"/>
                </a:solidFill>
              </a:rPr>
              <a:t>e</a:t>
            </a:r>
            <a:r>
              <a:rPr lang="fr-FR" altLang="fr-FR" dirty="0">
                <a:solidFill>
                  <a:srgbClr val="1C1850"/>
                </a:solidFill>
              </a:rPr>
              <a:t> </a:t>
            </a:r>
          </a:p>
        </p:txBody>
      </p:sp>
      <p:sp>
        <p:nvSpPr>
          <p:cNvPr id="10" name="Croix 9"/>
          <p:cNvSpPr/>
          <p:nvPr/>
        </p:nvSpPr>
        <p:spPr>
          <a:xfrm>
            <a:off x="4319588" y="3059113"/>
            <a:ext cx="504825" cy="514350"/>
          </a:xfrm>
          <a:prstGeom prst="plus">
            <a:avLst>
              <a:gd name="adj" fmla="val 3627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3015" name="ZoneTexte 1"/>
          <p:cNvSpPr txBox="1">
            <a:spLocks noChangeArrowheads="1"/>
          </p:cNvSpPr>
          <p:nvPr/>
        </p:nvSpPr>
        <p:spPr bwMode="auto">
          <a:xfrm>
            <a:off x="827088" y="5065713"/>
            <a:ext cx="7308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 i="1">
                <a:latin typeface="Calibri" pitchFamily="34" charset="0"/>
                <a:ea typeface="MS PGothic" pitchFamily="34" charset="-128"/>
              </a:rPr>
              <a:t>Enseignements complémentaires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i="1">
                <a:latin typeface="Calibri" pitchFamily="34" charset="0"/>
                <a:ea typeface="MS PGothic" pitchFamily="34" charset="-128"/>
              </a:rPr>
              <a:t>3 h hebdomadaires en 6</a:t>
            </a:r>
            <a:r>
              <a:rPr lang="fr-FR" altLang="fr-FR" sz="1400" i="1" baseline="30000">
                <a:latin typeface="Calibri" pitchFamily="34" charset="0"/>
                <a:ea typeface="MS PGothic" pitchFamily="34" charset="-128"/>
              </a:rPr>
              <a:t>e</a:t>
            </a:r>
            <a:r>
              <a:rPr lang="fr-FR" altLang="fr-FR" sz="1400" i="1">
                <a:latin typeface="Calibri" pitchFamily="34" charset="0"/>
                <a:ea typeface="MS PGothic" pitchFamily="34" charset="-128"/>
              </a:rPr>
              <a:t> et 4 h hebdomadaires en 5</a:t>
            </a:r>
            <a:r>
              <a:rPr lang="fr-FR" altLang="fr-FR" sz="1400" i="1" baseline="30000">
                <a:latin typeface="Calibri" pitchFamily="34" charset="0"/>
                <a:ea typeface="MS PGothic" pitchFamily="34" charset="-128"/>
              </a:rPr>
              <a:t>e</a:t>
            </a:r>
            <a:r>
              <a:rPr lang="fr-FR" altLang="fr-FR" sz="1400" i="1">
                <a:latin typeface="Calibri" pitchFamily="34" charset="0"/>
                <a:ea typeface="MS PGothic" pitchFamily="34" charset="-128"/>
              </a:rPr>
              <a:t>, 4</a:t>
            </a:r>
            <a:r>
              <a:rPr lang="fr-FR" altLang="fr-FR" sz="1400" i="1" baseline="30000">
                <a:latin typeface="Calibri" pitchFamily="34" charset="0"/>
                <a:ea typeface="MS PGothic" pitchFamily="34" charset="-128"/>
              </a:rPr>
              <a:t>e</a:t>
            </a:r>
            <a:r>
              <a:rPr lang="fr-FR" altLang="fr-FR" sz="1400" i="1">
                <a:latin typeface="Calibri" pitchFamily="34" charset="0"/>
                <a:ea typeface="MS PGothic" pitchFamily="34" charset="-128"/>
              </a:rPr>
              <a:t> et 3</a:t>
            </a:r>
            <a:r>
              <a:rPr lang="fr-FR" altLang="fr-FR" sz="1400" i="1" baseline="30000">
                <a:latin typeface="Calibri" pitchFamily="34" charset="0"/>
                <a:ea typeface="MS PGothic" pitchFamily="34" charset="-128"/>
              </a:rPr>
              <a:t>e</a:t>
            </a:r>
            <a:r>
              <a:rPr lang="fr-FR" altLang="fr-FR" sz="1400" i="1">
                <a:latin typeface="Calibri" pitchFamily="34" charset="0"/>
                <a:ea typeface="MS PGothic" pitchFamily="34" charset="-128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8788" y="3646488"/>
            <a:ext cx="8280400" cy="2085975"/>
          </a:xfrm>
          <a:prstGeom prst="rect">
            <a:avLst/>
          </a:prstGeom>
          <a:noFill/>
          <a:ln>
            <a:solidFill>
              <a:srgbClr val="ADBB1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0538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207424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fr-FR" dirty="0" smtClean="0"/>
              <a:t>Programme SVT - cycle 4</a:t>
            </a:r>
            <a:br>
              <a:rPr lang="fr-FR" altLang="fr-FR" dirty="0" smtClean="0"/>
            </a:br>
            <a:r>
              <a:rPr lang="fr-FR" altLang="fr-FR" sz="2800" dirty="0" smtClean="0"/>
              <a:t>en 3</a:t>
            </a:r>
            <a:r>
              <a:rPr lang="fr-FR" altLang="fr-FR" sz="3200" dirty="0" smtClean="0"/>
              <a:t> parties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564904"/>
            <a:ext cx="8229600" cy="3201988"/>
          </a:xfr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fr-FR" sz="2800" dirty="0" smtClean="0"/>
              <a:t>- La planète </a:t>
            </a:r>
            <a:r>
              <a:rPr lang="fr-FR" sz="2800" dirty="0"/>
              <a:t>Terre, l’environnement et l’action </a:t>
            </a:r>
            <a:r>
              <a:rPr lang="fr-FR" sz="2800" dirty="0" smtClean="0"/>
              <a:t>humaine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fr-FR" sz="2800" dirty="0"/>
          </a:p>
          <a:p>
            <a:pPr marL="0" indent="0">
              <a:buNone/>
              <a:defRPr/>
            </a:pPr>
            <a:r>
              <a:rPr lang="fr-FR" sz="2800" dirty="0" smtClean="0"/>
              <a:t>- Le </a:t>
            </a:r>
            <a:r>
              <a:rPr lang="fr-FR" sz="2800" dirty="0"/>
              <a:t>vivant et son évolution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fr-FR" sz="2800" dirty="0"/>
          </a:p>
          <a:p>
            <a:pPr marL="0" indent="0">
              <a:buNone/>
              <a:defRPr/>
            </a:pPr>
            <a:r>
              <a:rPr lang="fr-FR" sz="2800" dirty="0" smtClean="0"/>
              <a:t>- Le </a:t>
            </a:r>
            <a:r>
              <a:rPr lang="fr-FR" sz="2800" dirty="0"/>
              <a:t>corps humain et la santé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03257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fr-FR" sz="2800" b="1" dirty="0"/>
              <a:t>La </a:t>
            </a:r>
            <a:r>
              <a:rPr lang="fr-FR" sz="2800" b="1" dirty="0" smtClean="0"/>
              <a:t>planète </a:t>
            </a:r>
            <a:r>
              <a:rPr lang="fr-FR" sz="2800" b="1" dirty="0"/>
              <a:t>Terre, l’environnement et l’action humaine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fr-FR" sz="1800" b="1" dirty="0"/>
              <a:t>Attendus de fin de cycle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r-FR" sz="1800" dirty="0" smtClean="0"/>
              <a:t>Explorer </a:t>
            </a:r>
            <a:r>
              <a:rPr lang="fr-FR" sz="1800" dirty="0"/>
              <a:t>et expliquer certains phénomènes géologiques liés au fonctionnement de la Terre.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r-FR" sz="1800" dirty="0" smtClean="0"/>
              <a:t>Explorer </a:t>
            </a:r>
            <a:r>
              <a:rPr lang="fr-FR" sz="1800" dirty="0"/>
              <a:t>et expliquer certains éléments de météorologie et de climatologie.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r-FR" sz="1800" dirty="0"/>
              <a:t>I</a:t>
            </a:r>
            <a:r>
              <a:rPr lang="fr-FR" sz="1800" dirty="0" smtClean="0"/>
              <a:t>dentifier </a:t>
            </a:r>
            <a:r>
              <a:rPr lang="fr-FR" sz="1800" dirty="0"/>
              <a:t>les principaux impacts de l’action humaine, bénéfices et risques, à la surface de la </a:t>
            </a:r>
            <a:r>
              <a:rPr lang="fr-FR" sz="1800" dirty="0" smtClean="0"/>
              <a:t>planète Terre</a:t>
            </a:r>
            <a:r>
              <a:rPr lang="fr-FR" sz="1800" dirty="0"/>
              <a:t>.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r-FR" sz="1800" dirty="0" smtClean="0"/>
              <a:t>Envisager </a:t>
            </a:r>
            <a:r>
              <a:rPr lang="fr-FR" sz="1800" dirty="0"/>
              <a:t>ou justifier des comportements responsables face à l’environnement et à la </a:t>
            </a:r>
            <a:r>
              <a:rPr lang="fr-FR" sz="1800" dirty="0" smtClean="0"/>
              <a:t>préservation des ressources </a:t>
            </a:r>
            <a:r>
              <a:rPr lang="fr-FR" sz="1800" dirty="0"/>
              <a:t>limitées de la planète</a:t>
            </a:r>
            <a:r>
              <a:rPr lang="fr-FR" sz="1800" dirty="0" smtClean="0"/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50357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4213" y="1028700"/>
            <a:ext cx="7704137" cy="3970338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>
                <a:latin typeface="+mj-lt"/>
                <a:cs typeface="Arial" charset="0"/>
              </a:rPr>
              <a:t>Le vivant et son évolution</a:t>
            </a:r>
          </a:p>
          <a:p>
            <a:pPr>
              <a:defRPr/>
            </a:pPr>
            <a:endParaRPr lang="fr-FR" b="1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fr-FR" b="1" dirty="0">
                <a:latin typeface="+mj-lt"/>
                <a:cs typeface="Arial" charset="0"/>
              </a:rPr>
              <a:t>Attendus de fin de cycle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dirty="0">
                <a:latin typeface="+mj-lt"/>
                <a:cs typeface="Arial" charset="0"/>
              </a:rPr>
              <a:t>Expliquer l’organisation du monde vivant, sa structure et son dynamisme à différentes échelles d’espace et de temps.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dirty="0">
                <a:latin typeface="+mj-lt"/>
                <a:cs typeface="Arial" charset="0"/>
              </a:rPr>
              <a:t>Mettre en relation différents faits et établir des relations de causalité pour expliquer :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+mj-lt"/>
                <a:cs typeface="Arial" charset="0"/>
              </a:rPr>
              <a:t>la nutrition des organismes,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+mj-lt"/>
                <a:cs typeface="Arial" charset="0"/>
              </a:rPr>
              <a:t>la dynamique des populations,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+mj-lt"/>
                <a:cs typeface="Arial" charset="0"/>
              </a:rPr>
              <a:t>la classification du vivant,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+mj-lt"/>
                <a:cs typeface="Arial" charset="0"/>
              </a:rPr>
              <a:t>la biodiversité (diversité des espèces),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+mj-lt"/>
                <a:cs typeface="Arial" charset="0"/>
              </a:rPr>
              <a:t>la diversité génétique des individus,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+mj-lt"/>
                <a:cs typeface="Arial" charset="0"/>
              </a:rPr>
              <a:t>l’évolution des êtres vivants.</a:t>
            </a:r>
          </a:p>
        </p:txBody>
      </p:sp>
    </p:spTree>
    <p:extLst>
      <p:ext uri="{BB962C8B-B14F-4D97-AF65-F5344CB8AC3E}">
        <p14:creationId xmlns:p14="http://schemas.microsoft.com/office/powerpoint/2010/main" val="167220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8343" y="1628800"/>
            <a:ext cx="7992888" cy="3170099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>
                <a:latin typeface="+mj-lt"/>
                <a:cs typeface="Arial" charset="0"/>
              </a:rPr>
              <a:t>Le corps humain et la santé</a:t>
            </a:r>
          </a:p>
          <a:p>
            <a:pPr>
              <a:defRPr/>
            </a:pPr>
            <a:endParaRPr lang="fr-FR" sz="2800" b="1" dirty="0">
              <a:latin typeface="+mj-lt"/>
              <a:cs typeface="Arial" charset="0"/>
            </a:endParaRPr>
          </a:p>
          <a:p>
            <a:pPr>
              <a:defRPr/>
            </a:pPr>
            <a:r>
              <a:rPr lang="fr-FR" b="1" dirty="0">
                <a:latin typeface="+mj-lt"/>
                <a:cs typeface="Arial" charset="0"/>
              </a:rPr>
              <a:t>Attendus de fin de cycle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dirty="0">
                <a:latin typeface="+mj-lt"/>
                <a:cs typeface="Arial" charset="0"/>
              </a:rPr>
              <a:t>Expliquer quelques processus biologiques impliqués dans le fonctionnement de l’organisme humain, jusqu’au niveau moléculaire : activités musculaire, nerveuse et cardio-vasculaire, activité cérébrale, alimentation et digestion, relations avec le monde microbien, reproduction et sexualité.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dirty="0">
                <a:latin typeface="+mj-lt"/>
                <a:cs typeface="Arial" charset="0"/>
              </a:rPr>
              <a:t>Relier la connaissance de ces processus biologiques aux enjeux liés aux comportements responsables individuels et collectifs en matière de santé.</a:t>
            </a:r>
          </a:p>
        </p:txBody>
      </p:sp>
    </p:spTree>
    <p:extLst>
      <p:ext uri="{BB962C8B-B14F-4D97-AF65-F5344CB8AC3E}">
        <p14:creationId xmlns:p14="http://schemas.microsoft.com/office/powerpoint/2010/main" val="83190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"/>
            <a:ext cx="9144000" cy="650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0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Dégager des paliers de maîtrises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69899" y="1440996"/>
          <a:ext cx="8389257" cy="4894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30363" y="5373688"/>
            <a:ext cx="16986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altLang="fr-FR" sz="1600"/>
              <a:t>L’élève découvre la ou les compétences dans une situation donnée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13075" y="4367213"/>
            <a:ext cx="18843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altLang="fr-FR" sz="1600"/>
              <a:t>L’élève réutilise la ou les compétences dans un contexte identique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73613" y="3530600"/>
            <a:ext cx="19224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altLang="fr-FR" sz="1600"/>
              <a:t>L’élève découvre la ou les compétences dans un contexte analogue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96075" y="3057525"/>
            <a:ext cx="176053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altLang="fr-FR" sz="1600"/>
              <a:t>L’élève mobilise la ou les compétences dans un contexte inédit</a:t>
            </a:r>
          </a:p>
        </p:txBody>
      </p:sp>
      <p:sp>
        <p:nvSpPr>
          <p:cNvPr id="11272" name="ZoneTexte 2"/>
          <p:cNvSpPr txBox="1">
            <a:spLocks noChangeArrowheads="1"/>
          </p:cNvSpPr>
          <p:nvPr/>
        </p:nvSpPr>
        <p:spPr bwMode="auto">
          <a:xfrm>
            <a:off x="933450" y="1649413"/>
            <a:ext cx="3963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altLang="fr-FR"/>
              <a:t>Logique de « complexité »</a:t>
            </a:r>
          </a:p>
        </p:txBody>
      </p:sp>
    </p:spTree>
    <p:extLst>
      <p:ext uri="{BB962C8B-B14F-4D97-AF65-F5344CB8AC3E}">
        <p14:creationId xmlns:p14="http://schemas.microsoft.com/office/powerpoint/2010/main" val="940011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485"/>
            <a:ext cx="5760640" cy="712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54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22"/>
            <a:ext cx="5481591" cy="684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43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Ce diaporama a servi de support à la première journée de formation disciplinaire. Il ne peut avoir du sens qu’en complément des développements qui ont été explicités à l’oral.</a:t>
            </a:r>
          </a:p>
          <a:p>
            <a:endParaRPr lang="fr-FR" dirty="0"/>
          </a:p>
          <a:p>
            <a:r>
              <a:rPr lang="fr-FR" dirty="0" smtClean="0"/>
              <a:t>Les exemples donnés ne sont en aucun cas des modèles mais doivent encourager le travail de réflexion.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1378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12" y="0"/>
            <a:ext cx="6872272" cy="689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0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Ressources complémentaires </a:t>
            </a:r>
            <a:br>
              <a:rPr lang="fr-FR" dirty="0" smtClean="0"/>
            </a:br>
            <a:r>
              <a:rPr lang="fr-FR" dirty="0" smtClean="0"/>
              <a:t>sur le site </a:t>
            </a:r>
            <a:r>
              <a:rPr lang="fr-FR" dirty="0" err="1" smtClean="0"/>
              <a:t>Eduscol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100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592"/>
            <a:ext cx="9142330" cy="590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9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433"/>
            <a:ext cx="9144000" cy="651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01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2" y="330102"/>
            <a:ext cx="9077743" cy="618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0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r>
              <a:rPr lang="fr-FR" dirty="0"/>
              <a:t>La progression spiralaire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fr-FR" dirty="0" smtClean="0"/>
              <a:t>revenir </a:t>
            </a:r>
            <a:r>
              <a:rPr lang="fr-FR" dirty="0"/>
              <a:t>sur les connaissances acquises précédemment en les enrichissant, en ajoutant à chaque fois des informations plus détaillées. </a:t>
            </a:r>
            <a:endParaRPr lang="fr-FR" dirty="0" smtClean="0"/>
          </a:p>
          <a:p>
            <a:pPr algn="just">
              <a:buFontTx/>
              <a:buChar char="-"/>
            </a:pPr>
            <a:r>
              <a:rPr lang="fr-FR" dirty="0" smtClean="0"/>
              <a:t>« chaque </a:t>
            </a:r>
            <a:r>
              <a:rPr lang="fr-FR" dirty="0"/>
              <a:t>tour de spire dans l’apprentissage </a:t>
            </a:r>
            <a:r>
              <a:rPr lang="fr-FR" dirty="0" smtClean="0"/>
              <a:t>correspond au </a:t>
            </a:r>
            <a:r>
              <a:rPr lang="fr-FR" dirty="0"/>
              <a:t>franchissement d’un obstacle identifié ».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361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68952" cy="61926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206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893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6" y="1454316"/>
            <a:ext cx="4248472" cy="2860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6" y="4474658"/>
            <a:ext cx="4398240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572" y="1477600"/>
            <a:ext cx="4608512" cy="2836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97" y="4474658"/>
            <a:ext cx="4500500" cy="23558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Réfléchir à une programmation qui permet un enseignement </a:t>
            </a:r>
            <a:r>
              <a:rPr lang="fr-FR" dirty="0" err="1" smtClean="0"/>
              <a:t>spiralaire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688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5310" y="2166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Perméabilité entre les 3 parties du cycle 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753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Organisation</a:t>
            </a:r>
            <a:endParaRPr lang="fr-FR" sz="36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5790686"/>
              </p:ext>
            </p:extLst>
          </p:nvPr>
        </p:nvGraphicFramePr>
        <p:xfrm>
          <a:off x="611560" y="732971"/>
          <a:ext cx="8146454" cy="60903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5043"/>
                <a:gridCol w="1743627"/>
                <a:gridCol w="1657875"/>
                <a:gridCol w="3029909"/>
              </a:tblGrid>
              <a:tr h="5809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</a:rPr>
                        <a:t> Groupes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 err="1">
                          <a:effectLst/>
                        </a:rPr>
                        <a:t>Nbe</a:t>
                      </a:r>
                      <a:r>
                        <a:rPr lang="fr-FR" sz="2000" u="none" strike="noStrike" dirty="0">
                          <a:effectLst/>
                        </a:rPr>
                        <a:t> de personnes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>
                          <a:effectLst/>
                        </a:rPr>
                        <a:t>Dates 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>
                          <a:effectLst/>
                        </a:rPr>
                        <a:t>Lieux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5487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</a:rPr>
                        <a:t>67A1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</a:rPr>
                        <a:t>60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 smtClean="0">
                          <a:effectLst/>
                        </a:rPr>
                        <a:t>22/04/2016</a:t>
                      </a:r>
                    </a:p>
                    <a:p>
                      <a:pPr algn="l" fontAlgn="b"/>
                      <a:r>
                        <a:rPr lang="fr-FR" sz="2000" u="none" strike="noStrike" dirty="0" smtClean="0">
                          <a:effectLst/>
                        </a:rPr>
                        <a:t>27/05/2016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Coll de l'Outre Forêt Soultz-sous-Forêt</a:t>
                      </a:r>
                      <a:endParaRPr lang="fr-FR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5487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</a:rPr>
                        <a:t>67A2</a:t>
                      </a:r>
                      <a:endParaRPr lang="fr-FR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</a:rPr>
                        <a:t>49</a:t>
                      </a:r>
                      <a:endParaRPr lang="fr-FR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 smtClean="0">
                          <a:effectLst/>
                        </a:rPr>
                        <a:t>22/04/2016</a:t>
                      </a:r>
                    </a:p>
                    <a:p>
                      <a:pPr algn="l" fontAlgn="b"/>
                      <a:r>
                        <a:rPr lang="fr-FR" sz="2000" u="none" strike="noStrike" dirty="0" smtClean="0">
                          <a:effectLst/>
                        </a:rPr>
                        <a:t>27/05/2016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 err="1">
                          <a:effectLst/>
                        </a:rPr>
                        <a:t>Coll</a:t>
                      </a:r>
                      <a:r>
                        <a:rPr lang="fr-FR" sz="2000" u="none" strike="noStrike" dirty="0">
                          <a:effectLst/>
                        </a:rPr>
                        <a:t> Louis Arbogast Mutzig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8230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</a:rPr>
                        <a:t>67B1</a:t>
                      </a:r>
                      <a:endParaRPr lang="fr-FR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</a:rPr>
                        <a:t>50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>
                          <a:effectLst/>
                        </a:rPr>
                        <a:t>09/05/2016  13/06//2016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 err="1">
                          <a:effectLst/>
                        </a:rPr>
                        <a:t>Espe</a:t>
                      </a:r>
                      <a:r>
                        <a:rPr lang="fr-FR" sz="2000" u="none" strike="noStrike" dirty="0">
                          <a:effectLst/>
                        </a:rPr>
                        <a:t> </a:t>
                      </a:r>
                      <a:r>
                        <a:rPr lang="fr-FR" sz="2000" u="none" strike="noStrike" dirty="0" smtClean="0">
                          <a:effectLst/>
                        </a:rPr>
                        <a:t>Sélestat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5487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</a:rPr>
                        <a:t>67B2</a:t>
                      </a:r>
                      <a:endParaRPr lang="fr-FR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</a:rPr>
                        <a:t>48</a:t>
                      </a:r>
                      <a:endParaRPr lang="fr-FR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09/05/2016  13/06//2016</a:t>
                      </a:r>
                      <a:endParaRPr lang="fr-FR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 err="1">
                          <a:effectLst/>
                        </a:rPr>
                        <a:t>Coll</a:t>
                      </a:r>
                      <a:r>
                        <a:rPr lang="fr-FR" sz="2000" u="none" strike="noStrike" dirty="0">
                          <a:effectLst/>
                        </a:rPr>
                        <a:t> Maxime Alexandre Lingolsheim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5487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</a:rPr>
                        <a:t>68A1</a:t>
                      </a:r>
                      <a:endParaRPr lang="fr-FR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</a:rPr>
                        <a:t>37</a:t>
                      </a:r>
                      <a:endParaRPr lang="fr-FR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25/04/2016  30/05/2016</a:t>
                      </a:r>
                      <a:endParaRPr lang="fr-FR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 err="1">
                          <a:effectLst/>
                        </a:rPr>
                        <a:t>Coll</a:t>
                      </a:r>
                      <a:r>
                        <a:rPr lang="fr-FR" sz="2000" u="none" strike="noStrike" dirty="0">
                          <a:effectLst/>
                        </a:rPr>
                        <a:t> A. Schweitzer Kaysersberg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5487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</a:rPr>
                        <a:t>68A2</a:t>
                      </a:r>
                      <a:endParaRPr lang="fr-FR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</a:rPr>
                        <a:t>28</a:t>
                      </a:r>
                      <a:endParaRPr lang="fr-FR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25/04/2016  30/05/2016</a:t>
                      </a:r>
                      <a:endParaRPr lang="fr-FR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 err="1">
                          <a:effectLst/>
                        </a:rPr>
                        <a:t>Coll</a:t>
                      </a:r>
                      <a:r>
                        <a:rPr lang="fr-FR" sz="2000" u="none" strike="noStrike" dirty="0">
                          <a:effectLst/>
                        </a:rPr>
                        <a:t> </a:t>
                      </a:r>
                      <a:r>
                        <a:rPr lang="fr-FR" sz="2000" u="none" strike="noStrike" dirty="0" smtClean="0">
                          <a:effectLst/>
                        </a:rPr>
                        <a:t>René </a:t>
                      </a:r>
                      <a:r>
                        <a:rPr lang="fr-FR" sz="2000" u="none" strike="noStrike" dirty="0">
                          <a:effectLst/>
                        </a:rPr>
                        <a:t>Cassin Cernay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5487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</a:rPr>
                        <a:t>68B1</a:t>
                      </a:r>
                      <a:endParaRPr lang="fr-FR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</a:rPr>
                        <a:t>37</a:t>
                      </a:r>
                      <a:endParaRPr lang="fr-FR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02/05/2016  06/06/2016</a:t>
                      </a:r>
                      <a:endParaRPr lang="fr-FR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 err="1">
                          <a:effectLst/>
                        </a:rPr>
                        <a:t>Coll</a:t>
                      </a:r>
                      <a:r>
                        <a:rPr lang="fr-FR" sz="2000" u="none" strike="noStrike" dirty="0">
                          <a:effectLst/>
                        </a:rPr>
                        <a:t> Françoise Dolto Sierentz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5487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</a:rPr>
                        <a:t>68B2</a:t>
                      </a:r>
                      <a:endParaRPr lang="fr-FR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</a:rPr>
                        <a:t>45</a:t>
                      </a:r>
                      <a:endParaRPr lang="fr-FR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02/05/2016  06/06/2016</a:t>
                      </a:r>
                      <a:endParaRPr lang="fr-FR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 err="1">
                          <a:effectLst/>
                        </a:rPr>
                        <a:t>Coll</a:t>
                      </a:r>
                      <a:r>
                        <a:rPr lang="fr-FR" sz="2000" u="none" strike="noStrike" dirty="0">
                          <a:effectLst/>
                        </a:rPr>
                        <a:t> St Exupéry Mulhouse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74354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</a:rPr>
                        <a:t> </a:t>
                      </a:r>
                      <a:endParaRPr lang="fr-FR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</a:rPr>
                        <a:t>total   354</a:t>
                      </a:r>
                      <a:endParaRPr lang="fr-FR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50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Quelques éléments complémentaires et pistes de réflexion pédagogiques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92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Travail personnel de l’élève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 smtClean="0"/>
              <a:t>À la maison:</a:t>
            </a:r>
          </a:p>
          <a:p>
            <a:r>
              <a:rPr lang="fr-FR" dirty="0" smtClean="0"/>
              <a:t>Apprentissage / mémorisation</a:t>
            </a:r>
          </a:p>
          <a:p>
            <a:r>
              <a:rPr lang="fr-FR" dirty="0" smtClean="0"/>
              <a:t>Applications directes et courtes sans difficulté (saisie d’informations à partir d’un document par exemple – préparation)</a:t>
            </a:r>
          </a:p>
          <a:p>
            <a:r>
              <a:rPr lang="fr-FR" dirty="0" smtClean="0"/>
              <a:t>Évaluation : qui note-t-on ?</a:t>
            </a:r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En classe :</a:t>
            </a:r>
          </a:p>
          <a:p>
            <a:pPr>
              <a:buFontTx/>
              <a:buChar char="-"/>
            </a:pPr>
            <a:r>
              <a:rPr lang="fr-FR" dirty="0" smtClean="0"/>
              <a:t>Ce qui est plus difficile, </a:t>
            </a:r>
          </a:p>
          <a:p>
            <a:pPr>
              <a:buFontTx/>
              <a:buChar char="-"/>
            </a:pPr>
            <a:r>
              <a:rPr lang="fr-FR" dirty="0" smtClean="0"/>
              <a:t>Qui nécessite de l’aide ou de l’accompagnement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385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Traces écrites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Classeur / cahier</a:t>
            </a:r>
          </a:p>
          <a:p>
            <a:r>
              <a:rPr lang="fr-FR" dirty="0" smtClean="0"/>
              <a:t>Productions personnelles (si écrites) à conserver en parallèle de « la » réponse</a:t>
            </a:r>
          </a:p>
          <a:p>
            <a:r>
              <a:rPr lang="fr-FR" dirty="0" smtClean="0"/>
              <a:t>Place de l’AP et des EPI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512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Début / fin de cours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Accueil</a:t>
            </a:r>
          </a:p>
          <a:p>
            <a:r>
              <a:rPr lang="fr-FR" dirty="0" smtClean="0"/>
              <a:t>Accroche</a:t>
            </a:r>
          </a:p>
          <a:p>
            <a:r>
              <a:rPr lang="fr-FR" dirty="0" smtClean="0"/>
              <a:t>Motivation</a:t>
            </a:r>
          </a:p>
          <a:p>
            <a:r>
              <a:rPr lang="fr-FR" dirty="0" smtClean="0"/>
              <a:t>Problématique</a:t>
            </a:r>
          </a:p>
          <a:p>
            <a:endParaRPr lang="fr-FR" dirty="0"/>
          </a:p>
          <a:p>
            <a:r>
              <a:rPr lang="fr-FR" dirty="0" smtClean="0"/>
              <a:t>Bilan varié / mémorisation immédiate / idées clés même si séance « non finie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62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Mise en activité des élèves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Temps minuté</a:t>
            </a:r>
          </a:p>
          <a:p>
            <a:r>
              <a:rPr lang="fr-FR" dirty="0" smtClean="0"/>
              <a:t>Sens</a:t>
            </a:r>
          </a:p>
          <a:p>
            <a:r>
              <a:rPr lang="fr-FR" dirty="0" smtClean="0"/>
              <a:t>Autonomie dosée (plus ou moins dirigée)</a:t>
            </a:r>
          </a:p>
          <a:p>
            <a:r>
              <a:rPr lang="fr-FR" dirty="0" smtClean="0"/>
              <a:t>Différenciation</a:t>
            </a:r>
          </a:p>
          <a:p>
            <a:r>
              <a:rPr lang="fr-FR" dirty="0" smtClean="0"/>
              <a:t>Mises en œuvre pédagogiques variées (groupes, binômes, …)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401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Tâche complexe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Contre-exemple (différent d’une saisie des informations et d’une mise en relation)</a:t>
            </a:r>
          </a:p>
          <a:p>
            <a:r>
              <a:rPr lang="fr-FR" dirty="0" smtClean="0"/>
              <a:t>Donner du sens à la contextualisation (éviter le côté artificiel)</a:t>
            </a:r>
          </a:p>
          <a:p>
            <a:r>
              <a:rPr lang="fr-FR" dirty="0" smtClean="0"/>
              <a:t>Ressources internes (à exploiter en priorité)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008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 que nous allons aborder 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 smtClean="0"/>
              <a:t>J1 : Les SVT</a:t>
            </a:r>
          </a:p>
          <a:p>
            <a:pPr lvl="1">
              <a:buFontTx/>
              <a:buChar char="-"/>
            </a:pPr>
            <a:r>
              <a:rPr lang="fr-FR" dirty="0" smtClean="0"/>
              <a:t>Les SVT dans la réforme</a:t>
            </a:r>
          </a:p>
          <a:p>
            <a:pPr lvl="1">
              <a:buFontTx/>
              <a:buChar char="-"/>
            </a:pPr>
            <a:r>
              <a:rPr lang="fr-FR" dirty="0" smtClean="0"/>
              <a:t>Les SVT dans le cycle 4 </a:t>
            </a:r>
          </a:p>
          <a:p>
            <a:pPr marL="457200" lvl="1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J2 : L’interdisciplinarité</a:t>
            </a:r>
          </a:p>
          <a:p>
            <a:pPr marL="400050" lvl="1" indent="0">
              <a:buNone/>
            </a:pPr>
            <a:r>
              <a:rPr lang="fr-FR" dirty="0" smtClean="0"/>
              <a:t>- Les SVT dans les EPI et l’AP</a:t>
            </a:r>
            <a:endParaRPr lang="fr-FR" dirty="0"/>
          </a:p>
          <a:p>
            <a:pPr marL="400050" lvl="1" indent="0">
              <a:buNone/>
            </a:pPr>
            <a:r>
              <a:rPr lang="fr-FR" dirty="0" smtClean="0"/>
              <a:t>- Les SVT dans le cycle 3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J1 et J2 : </a:t>
            </a:r>
          </a:p>
          <a:p>
            <a:pPr>
              <a:buFontTx/>
              <a:buChar char="-"/>
            </a:pPr>
            <a:r>
              <a:rPr lang="fr-FR" dirty="0" smtClean="0"/>
              <a:t>Les progressions / programmations</a:t>
            </a:r>
          </a:p>
          <a:p>
            <a:pPr>
              <a:buFontTx/>
              <a:buChar char="-"/>
            </a:pPr>
            <a:r>
              <a:rPr lang="fr-FR" dirty="0" smtClean="0"/>
              <a:t>L’évaluation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451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fr-FR" smtClean="0"/>
              <a:t>Les nouveaux cycles</a:t>
            </a:r>
          </a:p>
        </p:txBody>
      </p:sp>
      <p:sp>
        <p:nvSpPr>
          <p:cNvPr id="38915" name="AutoShape 5"/>
          <p:cNvSpPr>
            <a:spLocks noChangeArrowheads="1"/>
          </p:cNvSpPr>
          <p:nvPr/>
        </p:nvSpPr>
        <p:spPr bwMode="auto">
          <a:xfrm>
            <a:off x="2425700" y="2309813"/>
            <a:ext cx="2157413" cy="13636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fr-FR" altLang="fr-FR" sz="1800" b="1">
                <a:latin typeface="Calibri" pitchFamily="34" charset="0"/>
              </a:rPr>
              <a:t>Cycle 2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fr-FR" altLang="fr-FR" sz="1800" b="1">
                <a:latin typeface="Calibri" pitchFamily="34" charset="0"/>
              </a:rPr>
              <a:t>Apprentissages fondamentaux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fr-FR" altLang="fr-FR" sz="1800">
                <a:latin typeface="Calibri" pitchFamily="34" charset="0"/>
              </a:rPr>
              <a:t>CP  -  CE1  -  CE2</a:t>
            </a:r>
          </a:p>
        </p:txBody>
      </p:sp>
      <p:sp>
        <p:nvSpPr>
          <p:cNvPr id="38916" name="AutoShape 6"/>
          <p:cNvSpPr>
            <a:spLocks noChangeArrowheads="1"/>
          </p:cNvSpPr>
          <p:nvPr/>
        </p:nvSpPr>
        <p:spPr bwMode="auto">
          <a:xfrm>
            <a:off x="6726238" y="2309813"/>
            <a:ext cx="2143125" cy="13620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fr-FR" altLang="fr-FR" sz="1800" b="1">
                <a:latin typeface="Calibri" pitchFamily="34" charset="0"/>
              </a:rPr>
              <a:t>Cycle 4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fr-FR" altLang="fr-FR" sz="1800" b="1">
                <a:latin typeface="Calibri" pitchFamily="34" charset="0"/>
              </a:rPr>
              <a:t>Approfondissements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fr-FR" altLang="fr-FR" sz="1800">
                <a:latin typeface="Calibri" pitchFamily="34" charset="0"/>
              </a:rPr>
              <a:t>5</a:t>
            </a:r>
            <a:r>
              <a:rPr lang="fr-FR" altLang="fr-FR" sz="1800" baseline="30000">
                <a:latin typeface="Calibri" pitchFamily="34" charset="0"/>
              </a:rPr>
              <a:t>e</a:t>
            </a:r>
            <a:r>
              <a:rPr lang="fr-FR" altLang="fr-FR" sz="1800">
                <a:latin typeface="Calibri" pitchFamily="34" charset="0"/>
              </a:rPr>
              <a:t>  -  4</a:t>
            </a:r>
            <a:r>
              <a:rPr lang="fr-FR" altLang="fr-FR" sz="1800" baseline="30000">
                <a:latin typeface="Calibri" pitchFamily="34" charset="0"/>
              </a:rPr>
              <a:t>e</a:t>
            </a:r>
            <a:r>
              <a:rPr lang="fr-FR" altLang="fr-FR" sz="1800">
                <a:latin typeface="Calibri" pitchFamily="34" charset="0"/>
              </a:rPr>
              <a:t>  -  3</a:t>
            </a:r>
            <a:r>
              <a:rPr lang="fr-FR" altLang="fr-FR" sz="1800" baseline="30000">
                <a:latin typeface="Calibri" pitchFamily="34" charset="0"/>
              </a:rPr>
              <a:t>e</a:t>
            </a:r>
          </a:p>
        </p:txBody>
      </p:sp>
      <p:sp>
        <p:nvSpPr>
          <p:cNvPr id="38917" name="AutoShape 7"/>
          <p:cNvSpPr>
            <a:spLocks noChangeArrowheads="1"/>
          </p:cNvSpPr>
          <p:nvPr/>
        </p:nvSpPr>
        <p:spPr bwMode="auto">
          <a:xfrm>
            <a:off x="4583113" y="2311400"/>
            <a:ext cx="2143125" cy="13604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fr-FR" altLang="fr-FR" sz="1800" b="1">
                <a:latin typeface="Calibri" pitchFamily="34" charset="0"/>
              </a:rPr>
              <a:t>Cycle 3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fr-FR" altLang="fr-FR" sz="1800" b="1">
                <a:latin typeface="Calibri" pitchFamily="34" charset="0"/>
              </a:rPr>
              <a:t>Consolidation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fr-FR" altLang="fr-FR" sz="1800">
                <a:latin typeface="Calibri" pitchFamily="34" charset="0"/>
              </a:rPr>
              <a:t>CM1  -  CM2  -  6</a:t>
            </a:r>
            <a:r>
              <a:rPr lang="fr-FR" altLang="fr-FR" sz="1800" baseline="30000">
                <a:latin typeface="Calibri" pitchFamily="34" charset="0"/>
              </a:rPr>
              <a:t>e</a:t>
            </a:r>
          </a:p>
        </p:txBody>
      </p:sp>
      <p:sp>
        <p:nvSpPr>
          <p:cNvPr id="38918" name="AutoShape 27"/>
          <p:cNvSpPr>
            <a:spLocks noChangeArrowheads="1"/>
          </p:cNvSpPr>
          <p:nvPr/>
        </p:nvSpPr>
        <p:spPr bwMode="auto">
          <a:xfrm>
            <a:off x="282575" y="2309813"/>
            <a:ext cx="2143125" cy="13620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fr-FR" altLang="fr-FR" sz="1800" b="1">
                <a:latin typeface="Calibri" pitchFamily="34" charset="0"/>
              </a:rPr>
              <a:t>Cycle 1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fr-FR" altLang="fr-FR" sz="1800" b="1">
                <a:latin typeface="Calibri" pitchFamily="34" charset="0"/>
              </a:rPr>
              <a:t>Apprentissages premiers</a:t>
            </a:r>
            <a:r>
              <a:rPr lang="fr-FR" altLang="fr-FR" sz="1800" b="1" i="1">
                <a:latin typeface="Calibri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fr-FR" altLang="fr-FR" sz="1800">
                <a:latin typeface="Calibri" pitchFamily="34" charset="0"/>
              </a:rPr>
              <a:t>École maternelle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39750" y="4581525"/>
            <a:ext cx="813593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Tous les niveaux</a:t>
            </a:r>
            <a:r>
              <a:rPr lang="fr-FR" sz="2000" dirty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fr-FR" sz="2000" dirty="0">
                <a:latin typeface="Arial" charset="0"/>
                <a:cs typeface="Arial" charset="0"/>
              </a:rPr>
              <a:t>du CP à la 3</a:t>
            </a:r>
            <a:r>
              <a:rPr lang="fr-FR" sz="2000" baseline="30000" dirty="0">
                <a:latin typeface="Arial" charset="0"/>
                <a:cs typeface="Arial" charset="0"/>
              </a:rPr>
              <a:t>e</a:t>
            </a:r>
            <a:r>
              <a:rPr lang="fr-FR" sz="2000" dirty="0">
                <a:latin typeface="Arial" charset="0"/>
                <a:cs typeface="Arial" charset="0"/>
              </a:rPr>
              <a:t>, passent dans les nouveaux cycles à la rentrée 2016.</a:t>
            </a:r>
          </a:p>
          <a:p>
            <a:pPr>
              <a:defRPr/>
            </a:pPr>
            <a:r>
              <a:rPr lang="fr-FR" sz="2000" dirty="0">
                <a:latin typeface="Arial" charset="0"/>
                <a:cs typeface="Arial" charset="0"/>
              </a:rPr>
              <a:t>Le cycle 3 : 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une collaboration </a:t>
            </a:r>
            <a:r>
              <a:rPr lang="fr-FR" sz="2000" dirty="0">
                <a:latin typeface="Arial" charset="0"/>
                <a:cs typeface="Arial" charset="0"/>
              </a:rPr>
              <a:t>école / collège 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à renforcer</a:t>
            </a:r>
            <a:r>
              <a:rPr lang="fr-FR" sz="2000" dirty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.</a:t>
            </a:r>
            <a:r>
              <a:rPr lang="fr-FR" sz="2000" dirty="0">
                <a:latin typeface="Arial" charset="0"/>
                <a:cs typeface="Arial" charset="0"/>
              </a:rPr>
              <a:t> </a:t>
            </a:r>
            <a:endParaRPr lang="fr-FR" sz="2000" dirty="0">
              <a:solidFill>
                <a:schemeClr val="accent5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" name="Accolade ouvrante 1"/>
          <p:cNvSpPr/>
          <p:nvPr/>
        </p:nvSpPr>
        <p:spPr bwMode="auto">
          <a:xfrm rot="16200000">
            <a:off x="3005138" y="1041400"/>
            <a:ext cx="360362" cy="5868988"/>
          </a:xfrm>
          <a:prstGeom prst="leftBrace">
            <a:avLst/>
          </a:prstGeom>
          <a:noFill/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 i="1">
              <a:cs typeface="Arial" charset="0"/>
            </a:endParaRPr>
          </a:p>
        </p:txBody>
      </p:sp>
      <p:sp>
        <p:nvSpPr>
          <p:cNvPr id="9" name="Accolade ouvrante 8"/>
          <p:cNvSpPr/>
          <p:nvPr/>
        </p:nvSpPr>
        <p:spPr bwMode="auto">
          <a:xfrm rot="16200000">
            <a:off x="7350126" y="2601912"/>
            <a:ext cx="360362" cy="2747963"/>
          </a:xfrm>
          <a:prstGeom prst="leftBrace">
            <a:avLst/>
          </a:prstGeom>
          <a:noFill/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 i="1">
              <a:cs typeface="Arial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700338" y="4159250"/>
            <a:ext cx="8636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dirty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école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977063" y="4159250"/>
            <a:ext cx="10080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dirty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collège</a:t>
            </a:r>
          </a:p>
        </p:txBody>
      </p:sp>
      <p:sp>
        <p:nvSpPr>
          <p:cNvPr id="13" name="Accolade ouvrante 12"/>
          <p:cNvSpPr/>
          <p:nvPr/>
        </p:nvSpPr>
        <p:spPr bwMode="auto">
          <a:xfrm rot="5400000" flipV="1">
            <a:off x="1150937" y="954088"/>
            <a:ext cx="360363" cy="2160588"/>
          </a:xfrm>
          <a:prstGeom prst="leftBrace">
            <a:avLst/>
          </a:prstGeom>
          <a:noFill/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 i="1">
              <a:cs typeface="Arial" charset="0"/>
            </a:endParaRPr>
          </a:p>
        </p:txBody>
      </p:sp>
      <p:sp>
        <p:nvSpPr>
          <p:cNvPr id="14" name="Accolade ouvrante 13"/>
          <p:cNvSpPr/>
          <p:nvPr/>
        </p:nvSpPr>
        <p:spPr bwMode="auto">
          <a:xfrm rot="5400000" flipV="1">
            <a:off x="5487987" y="-1187449"/>
            <a:ext cx="360363" cy="6443662"/>
          </a:xfrm>
          <a:prstGeom prst="leftBrace">
            <a:avLst/>
          </a:prstGeom>
          <a:noFill/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 i="1">
              <a:cs typeface="Arial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22288" y="1455738"/>
            <a:ext cx="16192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dirty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rentrée 2014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843463" y="1455738"/>
            <a:ext cx="16208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rentrée 2016</a:t>
            </a:r>
          </a:p>
        </p:txBody>
      </p:sp>
    </p:spTree>
    <p:extLst>
      <p:ext uri="{BB962C8B-B14F-4D97-AF65-F5344CB8AC3E}">
        <p14:creationId xmlns:p14="http://schemas.microsoft.com/office/powerpoint/2010/main" val="7697021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 bwMode="auto">
          <a:xfrm>
            <a:off x="1416110" y="2699833"/>
            <a:ext cx="2600796" cy="242173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 i="1">
              <a:cs typeface="Arial" charset="0"/>
            </a:endParaRPr>
          </a:p>
        </p:txBody>
      </p:sp>
      <p:sp>
        <p:nvSpPr>
          <p:cNvPr id="57349" name="Rectang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fr-FR" smtClean="0"/>
              <a:t>Le nouveau socle commun</a:t>
            </a:r>
          </a:p>
        </p:txBody>
      </p:sp>
      <p:sp>
        <p:nvSpPr>
          <p:cNvPr id="39942" name="AutoShape 32"/>
          <p:cNvSpPr>
            <a:spLocks noChangeArrowheads="1"/>
          </p:cNvSpPr>
          <p:nvPr/>
        </p:nvSpPr>
        <p:spPr bwMode="auto">
          <a:xfrm>
            <a:off x="693738" y="4652963"/>
            <a:ext cx="2222500" cy="895350"/>
          </a:xfrm>
          <a:prstGeom prst="roundRect">
            <a:avLst>
              <a:gd name="adj" fmla="val 16667"/>
            </a:avLst>
          </a:prstGeom>
          <a:solidFill>
            <a:srgbClr val="0094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rgbClr val="FFFFFF"/>
                </a:solidFill>
                <a:latin typeface="Calibri" pitchFamily="34" charset="0"/>
              </a:rPr>
              <a:t>4. Les systèmes naturels et les systèmes techniques</a:t>
            </a:r>
          </a:p>
        </p:txBody>
      </p:sp>
      <p:sp>
        <p:nvSpPr>
          <p:cNvPr id="39943" name="AutoShape 33"/>
          <p:cNvSpPr>
            <a:spLocks noChangeArrowheads="1"/>
          </p:cNvSpPr>
          <p:nvPr/>
        </p:nvSpPr>
        <p:spPr bwMode="auto">
          <a:xfrm>
            <a:off x="107950" y="3482975"/>
            <a:ext cx="2376488" cy="809625"/>
          </a:xfrm>
          <a:prstGeom prst="roundRect">
            <a:avLst>
              <a:gd name="adj" fmla="val 16667"/>
            </a:avLst>
          </a:prstGeom>
          <a:solidFill>
            <a:srgbClr val="7B41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rgbClr val="FFFFFF"/>
                </a:solidFill>
                <a:latin typeface="Calibri" pitchFamily="34" charset="0"/>
              </a:rPr>
              <a:t>3. La formation de la personne et du citoyen</a:t>
            </a:r>
            <a:endParaRPr lang="fr-FR" altLang="fr-FR" sz="1600" i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9944" name="AutoShape 34"/>
          <p:cNvSpPr>
            <a:spLocks noChangeArrowheads="1"/>
          </p:cNvSpPr>
          <p:nvPr/>
        </p:nvSpPr>
        <p:spPr bwMode="auto">
          <a:xfrm>
            <a:off x="430213" y="2278063"/>
            <a:ext cx="2270125" cy="790575"/>
          </a:xfrm>
          <a:prstGeom prst="roundRect">
            <a:avLst>
              <a:gd name="adj" fmla="val 16667"/>
            </a:avLst>
          </a:prstGeom>
          <a:solidFill>
            <a:srgbClr val="CB84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rgbClr val="FFFFFF"/>
                </a:solidFill>
                <a:latin typeface="Calibri" pitchFamily="34" charset="0"/>
              </a:rPr>
              <a:t>2. Les méthodes et outils pour apprendre</a:t>
            </a:r>
          </a:p>
        </p:txBody>
      </p:sp>
      <p:sp>
        <p:nvSpPr>
          <p:cNvPr id="39945" name="AutoShape 36"/>
          <p:cNvSpPr>
            <a:spLocks noChangeArrowheads="1"/>
          </p:cNvSpPr>
          <p:nvPr/>
        </p:nvSpPr>
        <p:spPr bwMode="auto">
          <a:xfrm>
            <a:off x="3109913" y="3789363"/>
            <a:ext cx="2374900" cy="971550"/>
          </a:xfrm>
          <a:prstGeom prst="roundRect">
            <a:avLst>
              <a:gd name="adj" fmla="val 16667"/>
            </a:avLst>
          </a:prstGeom>
          <a:solidFill>
            <a:srgbClr val="FDA4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rgbClr val="FFFFFF"/>
                </a:solidFill>
                <a:latin typeface="Calibri" pitchFamily="34" charset="0"/>
              </a:rPr>
              <a:t>5. Les représentations du monde et </a:t>
            </a:r>
            <a:br>
              <a:rPr lang="fr-FR" altLang="fr-FR" sz="1600" b="1">
                <a:solidFill>
                  <a:srgbClr val="FFFFFF"/>
                </a:solidFill>
                <a:latin typeface="Calibri" pitchFamily="34" charset="0"/>
              </a:rPr>
            </a:br>
            <a:r>
              <a:rPr lang="fr-FR" altLang="fr-FR" sz="1600" b="1">
                <a:solidFill>
                  <a:srgbClr val="FFFFFF"/>
                </a:solidFill>
                <a:latin typeface="Calibri" pitchFamily="34" charset="0"/>
              </a:rPr>
              <a:t>l’activité humaine</a:t>
            </a:r>
            <a:endParaRPr lang="fr-FR" altLang="fr-FR" sz="1600" i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9946" name="AutoShape 38"/>
          <p:cNvSpPr>
            <a:spLocks noChangeArrowheads="1"/>
          </p:cNvSpPr>
          <p:nvPr/>
        </p:nvSpPr>
        <p:spPr bwMode="auto">
          <a:xfrm>
            <a:off x="2963863" y="2527300"/>
            <a:ext cx="2105025" cy="8636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rgbClr val="FFFFFF"/>
                </a:solidFill>
                <a:latin typeface="Calibri" pitchFamily="34" charset="0"/>
              </a:rPr>
              <a:t>1. Les langages pour penser et communiquer</a:t>
            </a:r>
            <a:endParaRPr lang="fr-FR" altLang="fr-FR" sz="1600" i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8720" name="Text Box 48"/>
          <p:cNvSpPr txBox="1">
            <a:spLocks noChangeArrowheads="1"/>
          </p:cNvSpPr>
          <p:nvPr/>
        </p:nvSpPr>
        <p:spPr bwMode="auto">
          <a:xfrm>
            <a:off x="661988" y="1412875"/>
            <a:ext cx="3946525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2200" dirty="0">
                <a:latin typeface="+mn-lt"/>
                <a:cs typeface="+mn-cs"/>
              </a:rPr>
              <a:t>5 </a:t>
            </a:r>
            <a:r>
              <a:rPr lang="fr-FR" sz="2200" b="1" dirty="0">
                <a:latin typeface="+mn-lt"/>
                <a:cs typeface="+mn-cs"/>
              </a:rPr>
              <a:t>domaines</a:t>
            </a:r>
            <a:r>
              <a:rPr lang="fr-FR" sz="2200" dirty="0">
                <a:latin typeface="+mn-lt"/>
                <a:cs typeface="+mn-cs"/>
              </a:rPr>
              <a:t> de formation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84813" y="1092200"/>
            <a:ext cx="3190875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2200" dirty="0">
                <a:latin typeface="+mn-lt"/>
                <a:cs typeface="+mn-cs"/>
              </a:rPr>
              <a:t>Des </a:t>
            </a:r>
            <a:r>
              <a:rPr lang="fr-FR" sz="2200" b="1" dirty="0">
                <a:latin typeface="+mn-lt"/>
                <a:cs typeface="+mn-cs"/>
              </a:rPr>
              <a:t>objectifs</a:t>
            </a:r>
            <a:r>
              <a:rPr lang="fr-FR" sz="2200" dirty="0">
                <a:latin typeface="+mn-lt"/>
                <a:cs typeface="+mn-cs"/>
              </a:rPr>
              <a:t> dans chacun d’eux</a:t>
            </a:r>
          </a:p>
        </p:txBody>
      </p:sp>
      <p:sp>
        <p:nvSpPr>
          <p:cNvPr id="39949" name="AutoShape 34"/>
          <p:cNvSpPr>
            <a:spLocks noChangeArrowheads="1"/>
          </p:cNvSpPr>
          <p:nvPr/>
        </p:nvSpPr>
        <p:spPr bwMode="auto">
          <a:xfrm>
            <a:off x="6132513" y="1925638"/>
            <a:ext cx="2879725" cy="91916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A04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latin typeface="Calibri" pitchFamily="34" charset="0"/>
              </a:rPr>
              <a:t>Comprendre, s’exprimer</a:t>
            </a:r>
            <a:br>
              <a:rPr lang="fr-FR" altLang="fr-FR" sz="1600" b="1">
                <a:latin typeface="Calibri" pitchFamily="34" charset="0"/>
              </a:rPr>
            </a:br>
            <a:r>
              <a:rPr lang="fr-FR" altLang="fr-FR" sz="1600" b="1">
                <a:latin typeface="Calibri" pitchFamily="34" charset="0"/>
              </a:rPr>
              <a:t>en utilisant la langue française à l’oral et à l’écrit</a:t>
            </a:r>
          </a:p>
        </p:txBody>
      </p:sp>
      <p:sp>
        <p:nvSpPr>
          <p:cNvPr id="39950" name="AutoShape 34"/>
          <p:cNvSpPr>
            <a:spLocks noChangeArrowheads="1"/>
          </p:cNvSpPr>
          <p:nvPr/>
        </p:nvSpPr>
        <p:spPr bwMode="auto">
          <a:xfrm>
            <a:off x="6132513" y="2894013"/>
            <a:ext cx="2879725" cy="11906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AA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latin typeface="Calibri" pitchFamily="34" charset="0"/>
              </a:rPr>
              <a:t>Comprendre, s’exprimer en utilisant une langue étrangère et, le cas échéant, une langue régionale</a:t>
            </a:r>
          </a:p>
        </p:txBody>
      </p:sp>
      <p:sp>
        <p:nvSpPr>
          <p:cNvPr id="39951" name="AutoShape 34"/>
          <p:cNvSpPr>
            <a:spLocks noChangeArrowheads="1"/>
          </p:cNvSpPr>
          <p:nvPr/>
        </p:nvSpPr>
        <p:spPr bwMode="auto">
          <a:xfrm>
            <a:off x="6132513" y="4124325"/>
            <a:ext cx="2879725" cy="119221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B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latin typeface="Calibri" pitchFamily="34" charset="0"/>
              </a:rPr>
              <a:t>Comprendre, s’exprimer</a:t>
            </a:r>
            <a:br>
              <a:rPr lang="fr-FR" altLang="fr-FR" sz="1600" b="1">
                <a:latin typeface="Calibri" pitchFamily="34" charset="0"/>
              </a:rPr>
            </a:br>
            <a:r>
              <a:rPr lang="fr-FR" altLang="fr-FR" sz="1600" b="1">
                <a:latin typeface="Calibri" pitchFamily="34" charset="0"/>
              </a:rPr>
              <a:t>en utilisant les langages mathématiques, scientifiques et informatiques</a:t>
            </a:r>
          </a:p>
        </p:txBody>
      </p:sp>
      <p:sp>
        <p:nvSpPr>
          <p:cNvPr id="39952" name="AutoShape 34"/>
          <p:cNvSpPr>
            <a:spLocks noChangeArrowheads="1"/>
          </p:cNvSpPr>
          <p:nvPr/>
        </p:nvSpPr>
        <p:spPr bwMode="auto">
          <a:xfrm>
            <a:off x="6132513" y="5373688"/>
            <a:ext cx="2879725" cy="91916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BE5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latin typeface="Calibri" pitchFamily="34" charset="0"/>
              </a:rPr>
              <a:t>Comprendre, s’exprimer</a:t>
            </a:r>
            <a:br>
              <a:rPr lang="fr-FR" altLang="fr-FR" sz="1600" b="1">
                <a:latin typeface="Calibri" pitchFamily="34" charset="0"/>
              </a:rPr>
            </a:br>
            <a:r>
              <a:rPr lang="fr-FR" altLang="fr-FR" sz="1600" b="1">
                <a:latin typeface="Calibri" pitchFamily="34" charset="0"/>
              </a:rPr>
              <a:t>en utilisant les langages</a:t>
            </a:r>
            <a:br>
              <a:rPr lang="fr-FR" altLang="fr-FR" sz="1600" b="1">
                <a:latin typeface="Calibri" pitchFamily="34" charset="0"/>
              </a:rPr>
            </a:br>
            <a:r>
              <a:rPr lang="fr-FR" altLang="fr-FR" sz="1600" b="1">
                <a:latin typeface="Calibri" pitchFamily="34" charset="0"/>
              </a:rPr>
              <a:t>des arts et du corps</a:t>
            </a:r>
          </a:p>
        </p:txBody>
      </p:sp>
      <p:cxnSp>
        <p:nvCxnSpPr>
          <p:cNvPr id="39953" name="Connecteur en angle 29"/>
          <p:cNvCxnSpPr>
            <a:cxnSpLocks noChangeShapeType="1"/>
          </p:cNvCxnSpPr>
          <p:nvPr/>
        </p:nvCxnSpPr>
        <p:spPr bwMode="auto">
          <a:xfrm flipV="1">
            <a:off x="5068888" y="2336800"/>
            <a:ext cx="1020762" cy="612775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4" name="Connecteur en angle 47"/>
          <p:cNvCxnSpPr>
            <a:cxnSpLocks noChangeShapeType="1"/>
            <a:stCxn id="39946" idx="3"/>
          </p:cNvCxnSpPr>
          <p:nvPr/>
        </p:nvCxnSpPr>
        <p:spPr bwMode="auto">
          <a:xfrm>
            <a:off x="5068888" y="2959100"/>
            <a:ext cx="1020762" cy="466725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5" name="Connecteur en angle 50"/>
          <p:cNvCxnSpPr>
            <a:cxnSpLocks noChangeShapeType="1"/>
            <a:stCxn id="39946" idx="3"/>
          </p:cNvCxnSpPr>
          <p:nvPr/>
        </p:nvCxnSpPr>
        <p:spPr bwMode="auto">
          <a:xfrm>
            <a:off x="5068888" y="2959100"/>
            <a:ext cx="1020762" cy="1619250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6" name="Connecteur en angle 53"/>
          <p:cNvCxnSpPr>
            <a:cxnSpLocks noChangeShapeType="1"/>
            <a:stCxn id="39946" idx="3"/>
          </p:cNvCxnSpPr>
          <p:nvPr/>
        </p:nvCxnSpPr>
        <p:spPr bwMode="auto">
          <a:xfrm>
            <a:off x="5068888" y="2959100"/>
            <a:ext cx="1020762" cy="2735263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40565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5559179" cy="1116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1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48"/>
            <a:ext cx="5331895" cy="685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65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re 1"/>
          <p:cNvSpPr>
            <a:spLocks noGrp="1"/>
          </p:cNvSpPr>
          <p:nvPr>
            <p:ph type="title"/>
          </p:nvPr>
        </p:nvSpPr>
        <p:spPr>
          <a:xfrm>
            <a:off x="530225" y="115888"/>
            <a:ext cx="8218488" cy="12255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fr-FR" dirty="0" smtClean="0"/>
              <a:t>Les nouveaux programmes cycle 3 et 4</a:t>
            </a:r>
            <a:endParaRPr lang="fr-FR" altLang="fr-FR" sz="24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611188" y="1773238"/>
            <a:ext cx="7848600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000" dirty="0" smtClean="0">
                <a:latin typeface="Arial" charset="0"/>
                <a:cs typeface="Arial" charset="0"/>
              </a:rPr>
              <a:t>- Des programmes nés du socle.</a:t>
            </a:r>
            <a:endParaRPr lang="fr-FR" sz="20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fr-FR" sz="20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fr-FR" sz="2000" dirty="0" smtClean="0">
                <a:latin typeface="Arial" charset="0"/>
                <a:cs typeface="Arial" charset="0"/>
              </a:rPr>
              <a:t>- Programmes </a:t>
            </a:r>
            <a:r>
              <a:rPr lang="fr-FR" sz="2000" dirty="0">
                <a:latin typeface="Arial" charset="0"/>
                <a:cs typeface="Arial" charset="0"/>
              </a:rPr>
              <a:t>de </a:t>
            </a:r>
            <a:r>
              <a:rPr lang="fr-FR" sz="2000" b="1" dirty="0">
                <a:latin typeface="Arial" charset="0"/>
                <a:cs typeface="Arial" charset="0"/>
              </a:rPr>
              <a:t>cycle</a:t>
            </a:r>
            <a:r>
              <a:rPr lang="fr-FR" sz="2000" dirty="0">
                <a:latin typeface="Arial" charset="0"/>
                <a:cs typeface="Arial" charset="0"/>
              </a:rPr>
              <a:t> : les équipes choisissent les progressions sur les 3 années de chaque cycle.</a:t>
            </a:r>
          </a:p>
          <a:p>
            <a:pPr>
              <a:defRPr/>
            </a:pPr>
            <a:endParaRPr lang="fr-FR" sz="20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fr-FR" sz="2000" dirty="0" smtClean="0">
                <a:latin typeface="Arial" charset="0"/>
                <a:cs typeface="Arial" charset="0"/>
              </a:rPr>
              <a:t>- Programme </a:t>
            </a:r>
            <a:r>
              <a:rPr lang="fr-FR" sz="2000" dirty="0" err="1" smtClean="0">
                <a:latin typeface="Arial" charset="0"/>
                <a:cs typeface="Arial" charset="0"/>
              </a:rPr>
              <a:t>curriculaire</a:t>
            </a:r>
            <a:r>
              <a:rPr lang="fr-FR" sz="2000" dirty="0" smtClean="0">
                <a:latin typeface="Arial" charset="0"/>
                <a:cs typeface="Arial" charset="0"/>
              </a:rPr>
              <a:t> / </a:t>
            </a:r>
            <a:r>
              <a:rPr lang="fr-FR" sz="2000" dirty="0" err="1" smtClean="0">
                <a:latin typeface="Arial" charset="0"/>
                <a:cs typeface="Arial" charset="0"/>
              </a:rPr>
              <a:t>spiralaire</a:t>
            </a:r>
            <a:endParaRPr lang="fr-FR" sz="20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fr-FR" sz="2000" dirty="0">
              <a:solidFill>
                <a:schemeClr val="accent6">
                  <a:lumMod val="60000"/>
                  <a:lumOff val="40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fr-FR" sz="2000" dirty="0">
              <a:solidFill>
                <a:schemeClr val="accent6">
                  <a:lumMod val="60000"/>
                  <a:lumOff val="40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2807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1157</Words>
  <Application>Microsoft Office PowerPoint</Application>
  <PresentationFormat>Affichage à l'écran (4:3)</PresentationFormat>
  <Paragraphs>207</Paragraphs>
  <Slides>35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6" baseType="lpstr">
      <vt:lpstr>Thème Office</vt:lpstr>
      <vt:lpstr>Réforme du collège   Formation disciplinaire SVT</vt:lpstr>
      <vt:lpstr>Présentation PowerPoint</vt:lpstr>
      <vt:lpstr>Organisation</vt:lpstr>
      <vt:lpstr>Ce que nous allons aborder …</vt:lpstr>
      <vt:lpstr>Les nouveaux cycles</vt:lpstr>
      <vt:lpstr>Le nouveau socle commun</vt:lpstr>
      <vt:lpstr>Présentation PowerPoint</vt:lpstr>
      <vt:lpstr>Présentation PowerPoint</vt:lpstr>
      <vt:lpstr>Les nouveaux programmes cycle 3 et 4</vt:lpstr>
      <vt:lpstr>Les grilles horaires</vt:lpstr>
      <vt:lpstr>Les enseignements complémentaires </vt:lpstr>
      <vt:lpstr>Programme SVT - cycle 4 en 3 parties</vt:lpstr>
      <vt:lpstr>Présentation PowerPoint</vt:lpstr>
      <vt:lpstr>Présentation PowerPoint</vt:lpstr>
      <vt:lpstr>Présentation PowerPoint</vt:lpstr>
      <vt:lpstr>Présentation PowerPoint</vt:lpstr>
      <vt:lpstr>Dégager des paliers de maîtrises</vt:lpstr>
      <vt:lpstr>Présentation PowerPoint</vt:lpstr>
      <vt:lpstr>Présentation PowerPoint</vt:lpstr>
      <vt:lpstr>Présentation PowerPoint</vt:lpstr>
      <vt:lpstr>Ressources complémentaires  sur le site Eduscol</vt:lpstr>
      <vt:lpstr>Présentation PowerPoint</vt:lpstr>
      <vt:lpstr>Présentation PowerPoint</vt:lpstr>
      <vt:lpstr>Présentation PowerPoint</vt:lpstr>
      <vt:lpstr>La progression spiralaire</vt:lpstr>
      <vt:lpstr>Présentation PowerPoint</vt:lpstr>
      <vt:lpstr>Présentation PowerPoint</vt:lpstr>
      <vt:lpstr>Réfléchir à une programmation qui permet un enseignement spiralaire</vt:lpstr>
      <vt:lpstr>Perméabilité entre les 3 parties du cycle 4</vt:lpstr>
      <vt:lpstr>Quelques éléments complémentaires et pistes de réflexion pédagogiques</vt:lpstr>
      <vt:lpstr>Travail personnel de l’élève</vt:lpstr>
      <vt:lpstr>Traces écrites</vt:lpstr>
      <vt:lpstr>Début / fin de cours</vt:lpstr>
      <vt:lpstr>Mise en activité des élèves</vt:lpstr>
      <vt:lpstr>Tâche complexe</vt:lpstr>
    </vt:vector>
  </TitlesOfParts>
  <Company>Rectorat de strasbourg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disciplinaire SVT</dc:title>
  <dc:creator>admin</dc:creator>
  <cp:lastModifiedBy>admin</cp:lastModifiedBy>
  <cp:revision>90</cp:revision>
  <dcterms:created xsi:type="dcterms:W3CDTF">2016-03-21T16:18:15Z</dcterms:created>
  <dcterms:modified xsi:type="dcterms:W3CDTF">2016-05-18T05:39:15Z</dcterms:modified>
</cp:coreProperties>
</file>