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0" r:id="rId2"/>
    <p:sldId id="320" r:id="rId3"/>
    <p:sldId id="328" r:id="rId4"/>
    <p:sldId id="311" r:id="rId5"/>
    <p:sldId id="257" r:id="rId6"/>
    <p:sldId id="310" r:id="rId7"/>
    <p:sldId id="308" r:id="rId8"/>
    <p:sldId id="260" r:id="rId9"/>
    <p:sldId id="258" r:id="rId10"/>
    <p:sldId id="270" r:id="rId11"/>
    <p:sldId id="322" r:id="rId12"/>
    <p:sldId id="266" r:id="rId13"/>
    <p:sldId id="282" r:id="rId14"/>
    <p:sldId id="283" r:id="rId15"/>
    <p:sldId id="286" r:id="rId16"/>
    <p:sldId id="287" r:id="rId17"/>
    <p:sldId id="284" r:id="rId18"/>
    <p:sldId id="285" r:id="rId19"/>
    <p:sldId id="289" r:id="rId20"/>
    <p:sldId id="269" r:id="rId21"/>
    <p:sldId id="288" r:id="rId22"/>
    <p:sldId id="272" r:id="rId23"/>
    <p:sldId id="294" r:id="rId24"/>
    <p:sldId id="274" r:id="rId25"/>
    <p:sldId id="275" r:id="rId26"/>
    <p:sldId id="264" r:id="rId27"/>
    <p:sldId id="334" r:id="rId28"/>
    <p:sldId id="323" r:id="rId29"/>
    <p:sldId id="277" r:id="rId30"/>
    <p:sldId id="262" r:id="rId31"/>
    <p:sldId id="261" r:id="rId32"/>
    <p:sldId id="278" r:id="rId33"/>
    <p:sldId id="265" r:id="rId34"/>
    <p:sldId id="314" r:id="rId35"/>
    <p:sldId id="279" r:id="rId36"/>
    <p:sldId id="295" r:id="rId37"/>
    <p:sldId id="303" r:id="rId38"/>
    <p:sldId id="296" r:id="rId39"/>
    <p:sldId id="297" r:id="rId40"/>
    <p:sldId id="298" r:id="rId41"/>
    <p:sldId id="305" r:id="rId42"/>
    <p:sldId id="299" r:id="rId43"/>
    <p:sldId id="300" r:id="rId44"/>
    <p:sldId id="301" r:id="rId45"/>
    <p:sldId id="335" r:id="rId46"/>
    <p:sldId id="306" r:id="rId47"/>
    <p:sldId id="307" r:id="rId48"/>
    <p:sldId id="290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59B6C-C414-402E-9A14-E3587EC3DB77}" type="doc">
      <dgm:prSet loTypeId="urn:microsoft.com/office/officeart/2005/8/layout/chevron1" loCatId="process" qsTypeId="urn:microsoft.com/office/officeart/2005/8/quickstyle/simple1" qsCatId="simple" csTypeId="urn:microsoft.com/office/officeart/2005/8/colors/colorful1#4" csCatId="colorful" phldr="1"/>
      <dgm:spPr/>
    </dgm:pt>
    <dgm:pt modelId="{9030111B-2C80-45F6-96A6-234DC0C5DBAA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Lancement et définition du projet</a:t>
          </a:r>
          <a:endParaRPr lang="fr-FR" sz="1800" dirty="0">
            <a:solidFill>
              <a:schemeClr val="bg1"/>
            </a:solidFill>
          </a:endParaRPr>
        </a:p>
      </dgm:t>
    </dgm:pt>
    <dgm:pt modelId="{4430E190-94E5-48A5-88D3-4908B862947C}" type="parTrans" cxnId="{EADDFBE1-C379-4DB6-90AA-4EA80287CD0F}">
      <dgm:prSet/>
      <dgm:spPr/>
      <dgm:t>
        <a:bodyPr/>
        <a:lstStyle/>
        <a:p>
          <a:endParaRPr lang="fr-FR"/>
        </a:p>
      </dgm:t>
    </dgm:pt>
    <dgm:pt modelId="{2BC1B14B-645A-46F1-962D-708A9D1371C1}" type="sibTrans" cxnId="{EADDFBE1-C379-4DB6-90AA-4EA80287CD0F}">
      <dgm:prSet/>
      <dgm:spPr/>
      <dgm:t>
        <a:bodyPr/>
        <a:lstStyle/>
        <a:p>
          <a:endParaRPr lang="fr-FR"/>
        </a:p>
      </dgm:t>
    </dgm:pt>
    <dgm:pt modelId="{364E3A30-A624-4970-BCB0-9CBC425B862A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Organisation et planification du travail</a:t>
          </a:r>
          <a:endParaRPr lang="fr-FR" sz="1800" dirty="0">
            <a:solidFill>
              <a:schemeClr val="bg1"/>
            </a:solidFill>
          </a:endParaRPr>
        </a:p>
      </dgm:t>
    </dgm:pt>
    <dgm:pt modelId="{DDBA5AAD-0A00-4AB7-9AFE-BA9FC9A1A7FB}" type="parTrans" cxnId="{9F2BAB67-0A47-44C9-BC6E-A2816D7025CE}">
      <dgm:prSet/>
      <dgm:spPr/>
      <dgm:t>
        <a:bodyPr/>
        <a:lstStyle/>
        <a:p>
          <a:endParaRPr lang="fr-FR"/>
        </a:p>
      </dgm:t>
    </dgm:pt>
    <dgm:pt modelId="{DDA7457A-357C-40CF-849E-87C0E41BF673}" type="sibTrans" cxnId="{9F2BAB67-0A47-44C9-BC6E-A2816D7025CE}">
      <dgm:prSet/>
      <dgm:spPr/>
      <dgm:t>
        <a:bodyPr/>
        <a:lstStyle/>
        <a:p>
          <a:endParaRPr lang="fr-FR"/>
        </a:p>
      </dgm:t>
    </dgm:pt>
    <dgm:pt modelId="{145D6D7E-78F6-4C07-9572-73AA21545754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Réalisation des</a:t>
          </a:r>
          <a:r>
            <a:rPr lang="fr-FR" sz="1800" baseline="0" dirty="0" smtClean="0">
              <a:solidFill>
                <a:schemeClr val="bg1"/>
              </a:solidFill>
            </a:rPr>
            <a:t> productions</a:t>
          </a:r>
          <a:endParaRPr lang="fr-FR" sz="1800" dirty="0">
            <a:solidFill>
              <a:schemeClr val="bg1"/>
            </a:solidFill>
          </a:endParaRPr>
        </a:p>
      </dgm:t>
    </dgm:pt>
    <dgm:pt modelId="{3649CD1E-D6F6-4C64-A17A-161E62ADA52B}" type="parTrans" cxnId="{EEC1C53A-D54D-4475-A8EF-34148DA1EF30}">
      <dgm:prSet/>
      <dgm:spPr/>
      <dgm:t>
        <a:bodyPr/>
        <a:lstStyle/>
        <a:p>
          <a:endParaRPr lang="fr-FR"/>
        </a:p>
      </dgm:t>
    </dgm:pt>
    <dgm:pt modelId="{118106D5-3F6F-4246-8443-47C69C767E99}" type="sibTrans" cxnId="{EEC1C53A-D54D-4475-A8EF-34148DA1EF30}">
      <dgm:prSet/>
      <dgm:spPr/>
      <dgm:t>
        <a:bodyPr/>
        <a:lstStyle/>
        <a:p>
          <a:endParaRPr lang="fr-FR"/>
        </a:p>
      </dgm:t>
    </dgm:pt>
    <dgm:pt modelId="{A402A31D-9265-493D-9014-7CB082A92950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/>
              </a:solidFill>
            </a:rPr>
            <a:t>Communication</a:t>
          </a:r>
          <a:endParaRPr lang="fr-FR" sz="1800" dirty="0">
            <a:solidFill>
              <a:schemeClr val="bg1"/>
            </a:solidFill>
          </a:endParaRPr>
        </a:p>
      </dgm:t>
    </dgm:pt>
    <dgm:pt modelId="{040B4A41-4886-4745-8617-C28EC058155A}" type="parTrans" cxnId="{76A87112-5114-4C3B-9C45-340A17E986AB}">
      <dgm:prSet/>
      <dgm:spPr/>
      <dgm:t>
        <a:bodyPr/>
        <a:lstStyle/>
        <a:p>
          <a:endParaRPr lang="fr-FR"/>
        </a:p>
      </dgm:t>
    </dgm:pt>
    <dgm:pt modelId="{25838D09-9F70-44FE-B257-9207EEDA4109}" type="sibTrans" cxnId="{76A87112-5114-4C3B-9C45-340A17E986AB}">
      <dgm:prSet/>
      <dgm:spPr/>
      <dgm:t>
        <a:bodyPr/>
        <a:lstStyle/>
        <a:p>
          <a:endParaRPr lang="fr-FR"/>
        </a:p>
      </dgm:t>
    </dgm:pt>
    <dgm:pt modelId="{D712CF43-4BC9-454B-A201-4952B73CD3F6}" type="pres">
      <dgm:prSet presAssocID="{25D59B6C-C414-402E-9A14-E3587EC3DB77}" presName="Name0" presStyleCnt="0">
        <dgm:presLayoutVars>
          <dgm:dir/>
          <dgm:animLvl val="lvl"/>
          <dgm:resizeHandles val="exact"/>
        </dgm:presLayoutVars>
      </dgm:prSet>
      <dgm:spPr/>
    </dgm:pt>
    <dgm:pt modelId="{81F3584C-B805-4FC2-A3EF-CDE22F67F538}" type="pres">
      <dgm:prSet presAssocID="{9030111B-2C80-45F6-96A6-234DC0C5DBA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3A3FC-50D0-4BAA-99C7-EB9799080C68}" type="pres">
      <dgm:prSet presAssocID="{2BC1B14B-645A-46F1-962D-708A9D1371C1}" presName="parTxOnlySpace" presStyleCnt="0"/>
      <dgm:spPr/>
    </dgm:pt>
    <dgm:pt modelId="{90291592-D09C-4369-9482-D88524F387B6}" type="pres">
      <dgm:prSet presAssocID="{364E3A30-A624-4970-BCB0-9CBC425B862A}" presName="parTxOnly" presStyleLbl="node1" presStyleIdx="1" presStyleCnt="4" custScaleX="127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7D8013-2B26-4175-B87E-F5BCA55637DF}" type="pres">
      <dgm:prSet presAssocID="{DDA7457A-357C-40CF-849E-87C0E41BF673}" presName="parTxOnlySpace" presStyleCnt="0"/>
      <dgm:spPr/>
    </dgm:pt>
    <dgm:pt modelId="{1D5D9FD5-5A9C-4544-80C3-4528F8922413}" type="pres">
      <dgm:prSet presAssocID="{145D6D7E-78F6-4C07-9572-73AA2154575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80758-EC70-453D-B231-BE8028091442}" type="pres">
      <dgm:prSet presAssocID="{118106D5-3F6F-4246-8443-47C69C767E99}" presName="parTxOnlySpace" presStyleCnt="0"/>
      <dgm:spPr/>
    </dgm:pt>
    <dgm:pt modelId="{829CCC62-7E36-4950-A742-11C0B5FECDCF}" type="pres">
      <dgm:prSet presAssocID="{A402A31D-9265-493D-9014-7CB082A92950}" presName="parTxOnly" presStyleLbl="node1" presStyleIdx="3" presStyleCnt="4" custScaleX="125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1DE34A-0C8C-4641-8ED3-B9DC3619DC0F}" type="presOf" srcId="{A402A31D-9265-493D-9014-7CB082A92950}" destId="{829CCC62-7E36-4950-A742-11C0B5FECDCF}" srcOrd="0" destOrd="0" presId="urn:microsoft.com/office/officeart/2005/8/layout/chevron1"/>
    <dgm:cxn modelId="{164D333B-641C-43E5-9C39-289721C4708C}" type="presOf" srcId="{25D59B6C-C414-402E-9A14-E3587EC3DB77}" destId="{D712CF43-4BC9-454B-A201-4952B73CD3F6}" srcOrd="0" destOrd="0" presId="urn:microsoft.com/office/officeart/2005/8/layout/chevron1"/>
    <dgm:cxn modelId="{2F081870-518A-4463-97A1-9D12ADE12941}" type="presOf" srcId="{364E3A30-A624-4970-BCB0-9CBC425B862A}" destId="{90291592-D09C-4369-9482-D88524F387B6}" srcOrd="0" destOrd="0" presId="urn:microsoft.com/office/officeart/2005/8/layout/chevron1"/>
    <dgm:cxn modelId="{EADDFBE1-C379-4DB6-90AA-4EA80287CD0F}" srcId="{25D59B6C-C414-402E-9A14-E3587EC3DB77}" destId="{9030111B-2C80-45F6-96A6-234DC0C5DBAA}" srcOrd="0" destOrd="0" parTransId="{4430E190-94E5-48A5-88D3-4908B862947C}" sibTransId="{2BC1B14B-645A-46F1-962D-708A9D1371C1}"/>
    <dgm:cxn modelId="{51B6B96B-854A-4080-BC76-864887AAC385}" type="presOf" srcId="{145D6D7E-78F6-4C07-9572-73AA21545754}" destId="{1D5D9FD5-5A9C-4544-80C3-4528F8922413}" srcOrd="0" destOrd="0" presId="urn:microsoft.com/office/officeart/2005/8/layout/chevron1"/>
    <dgm:cxn modelId="{76A87112-5114-4C3B-9C45-340A17E986AB}" srcId="{25D59B6C-C414-402E-9A14-E3587EC3DB77}" destId="{A402A31D-9265-493D-9014-7CB082A92950}" srcOrd="3" destOrd="0" parTransId="{040B4A41-4886-4745-8617-C28EC058155A}" sibTransId="{25838D09-9F70-44FE-B257-9207EEDA4109}"/>
    <dgm:cxn modelId="{DD292D35-BBB1-4FD2-AFD3-FE9B76B86F4A}" type="presOf" srcId="{9030111B-2C80-45F6-96A6-234DC0C5DBAA}" destId="{81F3584C-B805-4FC2-A3EF-CDE22F67F538}" srcOrd="0" destOrd="0" presId="urn:microsoft.com/office/officeart/2005/8/layout/chevron1"/>
    <dgm:cxn modelId="{EEC1C53A-D54D-4475-A8EF-34148DA1EF30}" srcId="{25D59B6C-C414-402E-9A14-E3587EC3DB77}" destId="{145D6D7E-78F6-4C07-9572-73AA21545754}" srcOrd="2" destOrd="0" parTransId="{3649CD1E-D6F6-4C64-A17A-161E62ADA52B}" sibTransId="{118106D5-3F6F-4246-8443-47C69C767E99}"/>
    <dgm:cxn modelId="{9F2BAB67-0A47-44C9-BC6E-A2816D7025CE}" srcId="{25D59B6C-C414-402E-9A14-E3587EC3DB77}" destId="{364E3A30-A624-4970-BCB0-9CBC425B862A}" srcOrd="1" destOrd="0" parTransId="{DDBA5AAD-0A00-4AB7-9AFE-BA9FC9A1A7FB}" sibTransId="{DDA7457A-357C-40CF-849E-87C0E41BF673}"/>
    <dgm:cxn modelId="{BD34151F-E479-4623-83EA-80307DE98B21}" type="presParOf" srcId="{D712CF43-4BC9-454B-A201-4952B73CD3F6}" destId="{81F3584C-B805-4FC2-A3EF-CDE22F67F538}" srcOrd="0" destOrd="0" presId="urn:microsoft.com/office/officeart/2005/8/layout/chevron1"/>
    <dgm:cxn modelId="{C7FF5B88-78F8-43AA-A924-2493D4B5A5E4}" type="presParOf" srcId="{D712CF43-4BC9-454B-A201-4952B73CD3F6}" destId="{6563A3FC-50D0-4BAA-99C7-EB9799080C68}" srcOrd="1" destOrd="0" presId="urn:microsoft.com/office/officeart/2005/8/layout/chevron1"/>
    <dgm:cxn modelId="{E80AB2C7-07F1-48DB-8319-FC87D2811168}" type="presParOf" srcId="{D712CF43-4BC9-454B-A201-4952B73CD3F6}" destId="{90291592-D09C-4369-9482-D88524F387B6}" srcOrd="2" destOrd="0" presId="urn:microsoft.com/office/officeart/2005/8/layout/chevron1"/>
    <dgm:cxn modelId="{9E9CA77B-317A-4F5D-ABB3-C623F25FF1D3}" type="presParOf" srcId="{D712CF43-4BC9-454B-A201-4952B73CD3F6}" destId="{EC7D8013-2B26-4175-B87E-F5BCA55637DF}" srcOrd="3" destOrd="0" presId="urn:microsoft.com/office/officeart/2005/8/layout/chevron1"/>
    <dgm:cxn modelId="{BBF2941E-84A8-446E-AA55-2E3590C9F6BF}" type="presParOf" srcId="{D712CF43-4BC9-454B-A201-4952B73CD3F6}" destId="{1D5D9FD5-5A9C-4544-80C3-4528F8922413}" srcOrd="4" destOrd="0" presId="urn:microsoft.com/office/officeart/2005/8/layout/chevron1"/>
    <dgm:cxn modelId="{CC32C61A-0E7E-4CEC-AE43-F26F4CF0C366}" type="presParOf" srcId="{D712CF43-4BC9-454B-A201-4952B73CD3F6}" destId="{F3280758-EC70-453D-B231-BE8028091442}" srcOrd="5" destOrd="0" presId="urn:microsoft.com/office/officeart/2005/8/layout/chevron1"/>
    <dgm:cxn modelId="{537FC168-FCF2-40FC-977E-96E46111889D}" type="presParOf" srcId="{D712CF43-4BC9-454B-A201-4952B73CD3F6}" destId="{829CCC62-7E36-4950-A742-11C0B5FECDC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584C-B805-4FC2-A3EF-CDE22F67F538}">
      <dsp:nvSpPr>
        <dsp:cNvPr id="0" name=""/>
        <dsp:cNvSpPr/>
      </dsp:nvSpPr>
      <dsp:spPr>
        <a:xfrm>
          <a:off x="3086" y="2008782"/>
          <a:ext cx="2135601" cy="8542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Lancement et définition du projet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430206" y="2008782"/>
        <a:ext cx="1281361" cy="854240"/>
      </dsp:txXfrm>
    </dsp:sp>
    <dsp:sp modelId="{90291592-D09C-4369-9482-D88524F387B6}">
      <dsp:nvSpPr>
        <dsp:cNvPr id="0" name=""/>
        <dsp:cNvSpPr/>
      </dsp:nvSpPr>
      <dsp:spPr>
        <a:xfrm>
          <a:off x="1925128" y="2008782"/>
          <a:ext cx="2724899" cy="8542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Organisation et planification du travail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2352248" y="2008782"/>
        <a:ext cx="1870659" cy="854240"/>
      </dsp:txXfrm>
    </dsp:sp>
    <dsp:sp modelId="{1D5D9FD5-5A9C-4544-80C3-4528F8922413}">
      <dsp:nvSpPr>
        <dsp:cNvPr id="0" name=""/>
        <dsp:cNvSpPr/>
      </dsp:nvSpPr>
      <dsp:spPr>
        <a:xfrm>
          <a:off x="4436467" y="2008782"/>
          <a:ext cx="2135601" cy="8542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Réalisation des</a:t>
          </a:r>
          <a:r>
            <a:rPr lang="fr-FR" sz="1800" kern="1200" baseline="0" dirty="0" smtClean="0">
              <a:solidFill>
                <a:schemeClr val="bg1"/>
              </a:solidFill>
            </a:rPr>
            <a:t> productions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4863587" y="2008782"/>
        <a:ext cx="1281361" cy="854240"/>
      </dsp:txXfrm>
    </dsp:sp>
    <dsp:sp modelId="{829CCC62-7E36-4950-A742-11C0B5FECDCF}">
      <dsp:nvSpPr>
        <dsp:cNvPr id="0" name=""/>
        <dsp:cNvSpPr/>
      </dsp:nvSpPr>
      <dsp:spPr>
        <a:xfrm>
          <a:off x="6358508" y="2008782"/>
          <a:ext cx="2684344" cy="8542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Communication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6785628" y="2008782"/>
        <a:ext cx="1830104" cy="8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BB3A-0A07-4782-B40F-94BAFA4EAC13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86088-105F-4D08-B844-4CD99062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62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L’accent est mis sur </a:t>
            </a:r>
            <a:r>
              <a:rPr lang="fr-FR" b="1" dirty="0" smtClean="0"/>
              <a:t>les démarches… variées</a:t>
            </a:r>
          </a:p>
          <a:p>
            <a:r>
              <a:rPr lang="fr-FR" dirty="0" smtClean="0"/>
              <a:t>On forme les élèves à des modes de raisonnement qui seront ensuite repris au cycle 4 (démarche hypothéticodéductive, à la base des démarches scientifiques) </a:t>
            </a:r>
          </a:p>
          <a:p>
            <a:r>
              <a:rPr lang="fr-FR" dirty="0" smtClean="0"/>
              <a:t>Mise en place des premières</a:t>
            </a:r>
            <a:r>
              <a:rPr lang="fr-FR" baseline="0" dirty="0" smtClean="0"/>
              <a:t> conduites de projets techniques… dans le cadre d’une démarche un peu différente de celle utilisée en sciences expérimentales.</a:t>
            </a:r>
            <a:br>
              <a:rPr lang="fr-FR" baseline="0" dirty="0" smtClean="0"/>
            </a:br>
            <a:r>
              <a:rPr lang="fr-FR" baseline="0" dirty="0" smtClean="0"/>
              <a:t>On met l’accent sur la qualité de tous les modes de communication (en lien avec le domaine 1 du socle commun)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16B8-062C-4D91-B258-1E70329D19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0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Même si un ou deux champs disciplinaires semblent prédominer dans certains thèmes du programme, chacun des autres champs est indispensable pour traiter tous les aspects inhérents à ce thème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941F-D51E-48D9-8236-ADDC73A9AE2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3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la continuité avec le premier degré où un seul enseignant prend en charge le programme.</a:t>
            </a:r>
            <a:br>
              <a:rPr lang="fr-FR" dirty="0" smtClean="0"/>
            </a:br>
            <a:r>
              <a:rPr lang="fr-FR" dirty="0" smtClean="0"/>
              <a:t>Si plusieurs professeurs interviennent, il</a:t>
            </a:r>
            <a:r>
              <a:rPr lang="fr-FR" baseline="0" dirty="0" smtClean="0"/>
              <a:t> faut une concertation, obligatoire, car c’est un seul programme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16B8-062C-4D91-B258-1E70329D19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16B8-062C-4D91-B258-1E70329D19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7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b="1" smtClean="0"/>
              <a:t>Successive</a:t>
            </a:r>
            <a:r>
              <a:rPr lang="fr-FR" altLang="fr-FR" smtClean="0"/>
              <a:t> = souci d’alterner différents outils et situations d’apprentissage dans le même cours</a:t>
            </a:r>
          </a:p>
          <a:p>
            <a:pPr eaLnBrk="1" hangingPunct="1"/>
            <a:r>
              <a:rPr lang="fr-FR" altLang="fr-FR" b="1" smtClean="0"/>
              <a:t>Simultanée</a:t>
            </a:r>
            <a:r>
              <a:rPr lang="fr-FR" altLang="fr-FR" smtClean="0"/>
              <a:t> = dans un même moment de classe, les élèves d’adonnent à des activités diverses, définies pour chacun d’eux et correspondant à leurs besoins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C870DF-3E73-4C0A-B491-4724CD46ECC6}" type="slidenum">
              <a:rPr lang="en-US" altLang="fr-FR" smtClean="0">
                <a:latin typeface="Book Antiqua" pitchFamily="18" charset="0"/>
              </a:rPr>
              <a:pPr eaLnBrk="1" hangingPunct="1"/>
              <a:t>30</a:t>
            </a:fld>
            <a:endParaRPr lang="en-US" altLang="fr-FR" smtClean="0">
              <a:latin typeface="Book Antiqu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8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0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6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3584-0E2F-40F1-8738-E03072DE992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9C51-E2EA-41B5-8D9B-E42207DC78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Réforme du collège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Formation disciplinaire SVT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752600"/>
          </a:xfrm>
        </p:spPr>
        <p:txBody>
          <a:bodyPr/>
          <a:lstStyle/>
          <a:p>
            <a:r>
              <a:rPr lang="fr-FR" dirty="0" smtClean="0"/>
              <a:t>Journée 2</a:t>
            </a:r>
          </a:p>
          <a:p>
            <a:endParaRPr lang="fr-FR" dirty="0"/>
          </a:p>
          <a:p>
            <a:r>
              <a:rPr lang="fr-FR" dirty="0" smtClean="0"/>
              <a:t>Printemps </a:t>
            </a:r>
            <a:r>
              <a:rPr lang="fr-FR" dirty="0"/>
              <a:t>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014" y="115744"/>
            <a:ext cx="7886700" cy="604693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Les objectifs pédagogiques au cycle 3: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945" y="969818"/>
            <a:ext cx="8562110" cy="5541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Introduction au volet 3 </a:t>
            </a:r>
            <a:r>
              <a:rPr lang="fr-FR" sz="2600" dirty="0"/>
              <a:t> </a:t>
            </a:r>
            <a:r>
              <a:rPr lang="fr-FR" sz="2600" dirty="0" smtClean="0"/>
              <a:t>- extraits 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Mettre en œuvre des </a:t>
            </a:r>
            <a:r>
              <a:rPr lang="fr-FR" b="1" dirty="0" smtClean="0">
                <a:solidFill>
                  <a:srgbClr val="0070C0"/>
                </a:solidFill>
              </a:rPr>
              <a:t>approches</a:t>
            </a:r>
            <a:r>
              <a:rPr lang="fr-FR" dirty="0" smtClean="0">
                <a:solidFill>
                  <a:srgbClr val="0070C0"/>
                </a:solidFill>
              </a:rPr>
              <a:t> et des </a:t>
            </a:r>
            <a:r>
              <a:rPr lang="fr-FR" b="1" dirty="0">
                <a:solidFill>
                  <a:srgbClr val="0070C0"/>
                </a:solidFill>
              </a:rPr>
              <a:t>démarches scientifiques et technologiques variées </a:t>
            </a:r>
            <a:r>
              <a:rPr lang="fr-FR" dirty="0" smtClean="0">
                <a:solidFill>
                  <a:srgbClr val="0070C0"/>
                </a:solidFill>
              </a:rPr>
              <a:t>(distinguer entre ce qui relève de la science et de </a:t>
            </a:r>
            <a:r>
              <a:rPr lang="fr-FR" dirty="0">
                <a:solidFill>
                  <a:srgbClr val="0070C0"/>
                </a:solidFill>
              </a:rPr>
              <a:t>la technologie et ce qui relève d’une opinion ou d’une </a:t>
            </a:r>
            <a:r>
              <a:rPr lang="fr-FR" dirty="0" smtClean="0">
                <a:solidFill>
                  <a:srgbClr val="0070C0"/>
                </a:solidFill>
              </a:rPr>
              <a:t>croyance).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découvrir </a:t>
            </a:r>
            <a:r>
              <a:rPr lang="fr-FR" dirty="0">
                <a:solidFill>
                  <a:srgbClr val="0070C0"/>
                </a:solidFill>
              </a:rPr>
              <a:t>de </a:t>
            </a:r>
            <a:r>
              <a:rPr lang="fr-FR" b="1" dirty="0">
                <a:solidFill>
                  <a:srgbClr val="0070C0"/>
                </a:solidFill>
              </a:rPr>
              <a:t>nouveaux modes de raisonnement </a:t>
            </a:r>
            <a:r>
              <a:rPr lang="fr-FR" dirty="0">
                <a:solidFill>
                  <a:srgbClr val="0070C0"/>
                </a:solidFill>
              </a:rPr>
              <a:t>en mobilisant </a:t>
            </a:r>
            <a:r>
              <a:rPr lang="fr-FR" dirty="0" smtClean="0">
                <a:solidFill>
                  <a:srgbClr val="0070C0"/>
                </a:solidFill>
              </a:rPr>
              <a:t>les </a:t>
            </a:r>
            <a:r>
              <a:rPr lang="fr-FR" dirty="0">
                <a:solidFill>
                  <a:srgbClr val="0070C0"/>
                </a:solidFill>
              </a:rPr>
              <a:t>savoirs et savoir-faire </a:t>
            </a:r>
            <a:r>
              <a:rPr lang="fr-FR" dirty="0" smtClean="0">
                <a:solidFill>
                  <a:srgbClr val="0070C0"/>
                </a:solidFill>
              </a:rPr>
              <a:t>existants pour </a:t>
            </a:r>
            <a:r>
              <a:rPr lang="fr-FR" dirty="0">
                <a:solidFill>
                  <a:srgbClr val="0070C0"/>
                </a:solidFill>
              </a:rPr>
              <a:t>répondre à des questions. </a:t>
            </a:r>
            <a:endParaRPr lang="fr-FR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c</a:t>
            </a:r>
            <a:r>
              <a:rPr lang="fr-FR" b="1" dirty="0" smtClean="0">
                <a:solidFill>
                  <a:srgbClr val="0070C0"/>
                </a:solidFill>
              </a:rPr>
              <a:t>onduire des projets techniques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répondant à des besoins dans un contexte de contraintes identifiées.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0070C0"/>
                </a:solidFill>
              </a:rPr>
              <a:t>communiquer </a:t>
            </a:r>
            <a:r>
              <a:rPr lang="fr-FR" dirty="0" smtClean="0">
                <a:solidFill>
                  <a:srgbClr val="0070C0"/>
                </a:solidFill>
              </a:rPr>
              <a:t>à </a:t>
            </a:r>
            <a:r>
              <a:rPr lang="fr-FR" dirty="0">
                <a:solidFill>
                  <a:srgbClr val="0070C0"/>
                </a:solidFill>
              </a:rPr>
              <a:t>l’oral comme à l’écrit </a:t>
            </a:r>
            <a:r>
              <a:rPr lang="fr-FR" dirty="0" smtClean="0">
                <a:solidFill>
                  <a:srgbClr val="0070C0"/>
                </a:solidFill>
              </a:rPr>
              <a:t>et acquérir </a:t>
            </a:r>
            <a:r>
              <a:rPr lang="fr-FR" dirty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bases </a:t>
            </a:r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b="1" dirty="0">
                <a:solidFill>
                  <a:srgbClr val="0070C0"/>
                </a:solidFill>
              </a:rPr>
              <a:t>langages scientifiques et </a:t>
            </a:r>
            <a:r>
              <a:rPr lang="fr-FR" b="1" dirty="0" smtClean="0">
                <a:solidFill>
                  <a:srgbClr val="0070C0"/>
                </a:solidFill>
              </a:rPr>
              <a:t>technologiques.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24EE-F91A-4204-80EC-E4D9E32F724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2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66"/>
            <a:ext cx="8352928" cy="682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9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 thèmes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11025"/>
              </p:ext>
            </p:extLst>
          </p:nvPr>
        </p:nvGraphicFramePr>
        <p:xfrm>
          <a:off x="2062251" y="1412776"/>
          <a:ext cx="498408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Cycle 3 : </a:t>
                      </a:r>
                      <a:r>
                        <a:rPr lang="fr-FR" baseline="0" dirty="0" smtClean="0"/>
                        <a:t> S</a:t>
                      </a:r>
                      <a:r>
                        <a:rPr lang="fr-FR" dirty="0" smtClean="0"/>
                        <a:t>ciences et technologie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Matière, mouvement, énergie, information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vivant, sa diversité et les fonctions qui le caractérisent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Matériaux et objets techniques </a:t>
                      </a:r>
                      <a:endParaRPr lang="fr-F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planète Terre. Les êtres vivants dans leur environnement</a:t>
                      </a:r>
                      <a:endParaRPr lang="fr-FR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B4D-0EA9-45FA-9B51-D5335DAB2639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0457" y="4082603"/>
            <a:ext cx="856767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2400" b="1" dirty="0" smtClean="0"/>
              <a:t>Ce découpage n’impose en aucune façon une progression , ni une répartition entre les différents professeurs assurant l’enseignement…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fr-FR" sz="2400" b="1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2400" b="1" dirty="0" smtClean="0">
                <a:solidFill>
                  <a:srgbClr val="FF0000"/>
                </a:solidFill>
              </a:rPr>
              <a:t>Temps </a:t>
            </a:r>
            <a:r>
              <a:rPr lang="fr-FR" sz="2400" b="1" dirty="0">
                <a:solidFill>
                  <a:srgbClr val="FF0000"/>
                </a:solidFill>
              </a:rPr>
              <a:t>d’enseignement </a:t>
            </a:r>
            <a:r>
              <a:rPr lang="fr-FR" sz="2400" b="1" dirty="0" smtClean="0">
                <a:solidFill>
                  <a:srgbClr val="FF0000"/>
                </a:solidFill>
              </a:rPr>
              <a:t> : 50% en CM1/CM2 et 50% en 6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PTSans-Narrow"/>
              </a:rPr>
              <a:t>Matière, mouvement, énergie, information</a:t>
            </a:r>
            <a:br>
              <a:rPr lang="fr-FR" dirty="0">
                <a:latin typeface="PTSans-Narrow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GaramondPro-Regular"/>
              </a:rPr>
              <a:t>Décrire les états et la constitution de la matière </a:t>
            </a:r>
            <a:r>
              <a:rPr lang="fr-FR" dirty="0" smtClean="0">
                <a:solidFill>
                  <a:srgbClr val="000000"/>
                </a:solidFill>
                <a:latin typeface="AGaramondPro-Regular"/>
              </a:rPr>
              <a:t>à </a:t>
            </a:r>
            <a:r>
              <a:rPr lang="fr-FR" dirty="0">
                <a:solidFill>
                  <a:srgbClr val="000000"/>
                </a:solidFill>
                <a:latin typeface="AGaramondPro-Regular"/>
              </a:rPr>
              <a:t>l’échelle macroscopique.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GaramondPro-Regular"/>
              </a:rPr>
              <a:t>Observer et décrire différents types de mouvements.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GaramondPro-Regular"/>
              </a:rPr>
              <a:t>Identifier différentes sources d’énergie.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AGaramondPro-Regular"/>
              </a:rPr>
              <a:t>Identifier un signal et une information.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03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vivant, sa diversité et les fonctions qui le caractérisent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dirty="0"/>
              <a:t>Classer les organismes, exploiter les liens de </a:t>
            </a:r>
            <a:r>
              <a:rPr lang="fr-FR" dirty="0" smtClean="0"/>
              <a:t>parenté </a:t>
            </a:r>
            <a:r>
              <a:rPr lang="fr-FR" dirty="0"/>
              <a:t>pour comprendre et expliquer </a:t>
            </a:r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volution des organismes.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dirty="0" smtClean="0"/>
              <a:t>Expliquer </a:t>
            </a:r>
            <a:r>
              <a:rPr lang="fr-FR" dirty="0"/>
              <a:t>les besoins variables en aliments de </a:t>
            </a:r>
            <a:r>
              <a:rPr lang="fr-FR" dirty="0" smtClean="0"/>
              <a:t>l’</a:t>
            </a:r>
            <a:r>
              <a:rPr lang="fr-FR" dirty="0"/>
              <a:t>ê</a:t>
            </a:r>
            <a:r>
              <a:rPr lang="fr-FR" dirty="0" smtClean="0"/>
              <a:t>tre </a:t>
            </a:r>
            <a:r>
              <a:rPr lang="fr-FR" dirty="0"/>
              <a:t>humain ; l’origine et les techniques mises </a:t>
            </a:r>
            <a:r>
              <a:rPr lang="fr-FR" dirty="0" smtClean="0"/>
              <a:t>en œuvre </a:t>
            </a:r>
            <a:r>
              <a:rPr lang="fr-FR" dirty="0"/>
              <a:t>pour transformer et conserver les aliments.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dirty="0" smtClean="0"/>
              <a:t>Décrire </a:t>
            </a:r>
            <a:r>
              <a:rPr lang="fr-FR" dirty="0"/>
              <a:t>comment les </a:t>
            </a:r>
            <a:r>
              <a:rPr lang="fr-FR" dirty="0" smtClean="0"/>
              <a:t>êtres </a:t>
            </a:r>
            <a:r>
              <a:rPr lang="fr-FR" dirty="0"/>
              <a:t>vivants se </a:t>
            </a:r>
            <a:r>
              <a:rPr lang="fr-FR" dirty="0" smtClean="0"/>
              <a:t>développent </a:t>
            </a:r>
            <a:r>
              <a:rPr lang="fr-FR" dirty="0"/>
              <a:t>et deviennent aptes </a:t>
            </a:r>
            <a:r>
              <a:rPr lang="fr-FR" dirty="0" smtClean="0"/>
              <a:t>à </a:t>
            </a:r>
            <a:r>
              <a:rPr lang="fr-FR" dirty="0"/>
              <a:t>se reproduire.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dirty="0" smtClean="0"/>
              <a:t>Expliquer </a:t>
            </a:r>
            <a:r>
              <a:rPr lang="fr-FR" dirty="0"/>
              <a:t>l’origine de la </a:t>
            </a:r>
            <a:r>
              <a:rPr lang="fr-FR" dirty="0" smtClean="0"/>
              <a:t>matière </a:t>
            </a:r>
            <a:r>
              <a:rPr lang="fr-FR" dirty="0"/>
              <a:t>organique des </a:t>
            </a:r>
            <a:r>
              <a:rPr lang="fr-FR" dirty="0" smtClean="0"/>
              <a:t>êtres </a:t>
            </a:r>
            <a:r>
              <a:rPr lang="fr-FR" dirty="0"/>
              <a:t>vivants et son devenir.</a:t>
            </a:r>
          </a:p>
        </p:txBody>
      </p:sp>
    </p:spTree>
    <p:extLst>
      <p:ext uri="{BB962C8B-B14F-4D97-AF65-F5344CB8AC3E}">
        <p14:creationId xmlns:p14="http://schemas.microsoft.com/office/powerpoint/2010/main" val="165266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fr-FR" dirty="0" smtClean="0"/>
              <a:t>Un exemple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7" y="1124744"/>
            <a:ext cx="84252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3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repères de progressivité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25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0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Matériaux et objets techniques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fr-FR" dirty="0"/>
              <a:t>Identifier les principales </a:t>
            </a:r>
            <a:r>
              <a:rPr lang="fr-FR" dirty="0" smtClean="0"/>
              <a:t>évolutions </a:t>
            </a:r>
            <a:r>
              <a:rPr lang="fr-FR" dirty="0"/>
              <a:t>du besoin et des objets.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fr-FR" dirty="0" smtClean="0"/>
              <a:t>Décrire </a:t>
            </a:r>
            <a:r>
              <a:rPr lang="fr-FR" dirty="0"/>
              <a:t>le fonctionnement d’objets techniques, leurs fonctions et leurs constitutions.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fr-FR" dirty="0" smtClean="0"/>
              <a:t>Identifier </a:t>
            </a:r>
            <a:r>
              <a:rPr lang="fr-FR" dirty="0"/>
              <a:t>les principales familles de </a:t>
            </a:r>
            <a:r>
              <a:rPr lang="fr-FR" dirty="0" smtClean="0"/>
              <a:t>matériaux.</a:t>
            </a:r>
            <a:endParaRPr lang="fr-FR" dirty="0"/>
          </a:p>
          <a:p>
            <a:pPr marL="514350" indent="-514350">
              <a:buFont typeface="+mj-lt"/>
              <a:buAutoNum type="arabicPeriod" startAt="9"/>
            </a:pPr>
            <a:r>
              <a:rPr lang="fr-FR" dirty="0" smtClean="0"/>
              <a:t>Concevoir </a:t>
            </a:r>
            <a:r>
              <a:rPr lang="fr-FR" dirty="0"/>
              <a:t>et produire tout ou partie d’un objet technique en </a:t>
            </a:r>
            <a:r>
              <a:rPr lang="fr-FR" dirty="0" smtClean="0"/>
              <a:t>équipe </a:t>
            </a:r>
            <a:r>
              <a:rPr lang="fr-FR" dirty="0"/>
              <a:t>pour traduire une </a:t>
            </a:r>
            <a:r>
              <a:rPr lang="fr-FR" dirty="0" smtClean="0"/>
              <a:t>solution technologique répondant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un besoin.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fr-FR" dirty="0" smtClean="0"/>
              <a:t>Repérer </a:t>
            </a:r>
            <a:r>
              <a:rPr lang="fr-FR" dirty="0"/>
              <a:t>et comprendre la communication et la gestion de l’information.</a:t>
            </a:r>
          </a:p>
        </p:txBody>
      </p:sp>
    </p:spTree>
    <p:extLst>
      <p:ext uri="{BB962C8B-B14F-4D97-AF65-F5344CB8AC3E}">
        <p14:creationId xmlns:p14="http://schemas.microsoft.com/office/powerpoint/2010/main" val="384171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planète Terre. Les êtres vivants dans leur environnement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fr-FR" dirty="0"/>
              <a:t>Situer la Terre dans le </a:t>
            </a:r>
            <a:r>
              <a:rPr lang="fr-FR" dirty="0" smtClean="0"/>
              <a:t>système </a:t>
            </a:r>
            <a:r>
              <a:rPr lang="fr-FR" dirty="0"/>
              <a:t>solaire et </a:t>
            </a:r>
            <a:r>
              <a:rPr lang="fr-FR" dirty="0" smtClean="0"/>
              <a:t>caractériser </a:t>
            </a:r>
            <a:r>
              <a:rPr lang="fr-FR" dirty="0"/>
              <a:t>les conditions de la vie terrestre.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dirty="0" smtClean="0"/>
              <a:t>Identifier </a:t>
            </a:r>
            <a:r>
              <a:rPr lang="fr-FR" dirty="0"/>
              <a:t>des enjeux </a:t>
            </a:r>
            <a:r>
              <a:rPr lang="fr-FR" dirty="0" smtClean="0"/>
              <a:t>liés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l’environnement.</a:t>
            </a:r>
          </a:p>
        </p:txBody>
      </p:sp>
    </p:spTree>
    <p:extLst>
      <p:ext uri="{BB962C8B-B14F-4D97-AF65-F5344CB8AC3E}">
        <p14:creationId xmlns:p14="http://schemas.microsoft.com/office/powerpoint/2010/main" val="865637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L’inter-degrés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niveau doit </a:t>
            </a:r>
            <a:r>
              <a:rPr lang="fr-FR" dirty="0" smtClean="0"/>
              <a:t>pouvoir contribuer </a:t>
            </a:r>
            <a:r>
              <a:rPr lang="fr-FR" dirty="0" smtClean="0"/>
              <a:t>à la construction de tous les attendus de fin de cycle</a:t>
            </a:r>
          </a:p>
          <a:p>
            <a:r>
              <a:rPr lang="fr-FR" dirty="0" smtClean="0"/>
              <a:t>Réfléchir à la progressivité </a:t>
            </a:r>
            <a:r>
              <a:rPr lang="fr-FR" b="1" dirty="0" err="1" smtClean="0"/>
              <a:t>spiralaire</a:t>
            </a:r>
            <a:r>
              <a:rPr lang="fr-FR" dirty="0" smtClean="0"/>
              <a:t> et non au partage ou à la répartition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/>
              <a:t>Et en classe de sixième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6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allons aborder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J1 : Les SVT</a:t>
            </a:r>
          </a:p>
          <a:p>
            <a:pPr lvl="1">
              <a:buFontTx/>
              <a:buChar char="-"/>
            </a:pPr>
            <a:r>
              <a:rPr lang="fr-FR" dirty="0" smtClean="0"/>
              <a:t>Les SVT dans la réforme</a:t>
            </a:r>
          </a:p>
          <a:p>
            <a:pPr lvl="1">
              <a:buFontTx/>
              <a:buChar char="-"/>
            </a:pPr>
            <a:r>
              <a:rPr lang="fr-FR" dirty="0" smtClean="0"/>
              <a:t>Les SVT dans le cycle 4 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J2 : L’interdisciplinarité</a:t>
            </a:r>
          </a:p>
          <a:p>
            <a:pPr marL="857250" lvl="1" indent="-457200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SVT dans le cycle </a:t>
            </a:r>
            <a:r>
              <a:rPr lang="fr-FR" dirty="0" smtClean="0"/>
              <a:t>3</a:t>
            </a:r>
          </a:p>
          <a:p>
            <a:pPr marL="857250" lvl="1" indent="-457200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SVT dans les EPI et </a:t>
            </a:r>
            <a:r>
              <a:rPr lang="fr-FR" dirty="0" smtClean="0"/>
              <a:t>l’AP</a:t>
            </a:r>
          </a:p>
          <a:p>
            <a:pPr marL="857250" lvl="1" indent="-457200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J1 et J2 : </a:t>
            </a:r>
          </a:p>
          <a:p>
            <a:pPr>
              <a:buFontTx/>
              <a:buChar char="-"/>
            </a:pPr>
            <a:r>
              <a:rPr lang="fr-FR" dirty="0" smtClean="0"/>
              <a:t>Les progressions / programmations</a:t>
            </a:r>
          </a:p>
          <a:p>
            <a:pPr>
              <a:buFontTx/>
              <a:buChar char="-"/>
            </a:pPr>
            <a:r>
              <a:rPr lang="fr-FR" dirty="0" smtClean="0"/>
              <a:t>L’évaluation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altLang="fr-FR" smtClean="0"/>
              <a:t>&gt;</a:t>
            </a:r>
            <a:r>
              <a:rPr lang="fr-FR" altLang="fr-FR" b="1" smtClean="0"/>
              <a:t> </a:t>
            </a:r>
            <a:fld id="{3FB4DFA3-DE0E-4E5A-A293-30480046BA2A}" type="slidenum">
              <a:rPr lang="fr-FR" altLang="fr-FR" b="1" smtClean="0"/>
              <a:pPr/>
              <a:t>20</a:t>
            </a:fld>
            <a:endParaRPr lang="fr-FR" altLang="fr-FR" b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Inspection pédagogique régionale de SVT </a:t>
            </a:r>
            <a:r>
              <a:rPr lang="fr-FR" dirty="0" smtClean="0"/>
              <a:t> Nancy-Metz - février </a:t>
            </a:r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70422" cy="13255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4 heures de Sciences et technologie en 6</a:t>
            </a:r>
            <a:r>
              <a:rPr lang="fr-FR" sz="3600" b="1" baseline="30000" dirty="0" smtClean="0"/>
              <a:t>e</a:t>
            </a:r>
            <a:r>
              <a:rPr lang="fr-FR" sz="3600" b="1" dirty="0" smtClean="0"/>
              <a:t>  assurées par 1, 2 ou 3 professeurs</a:t>
            </a:r>
            <a:endParaRPr lang="fr-FR" sz="3600" b="1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900" y="1675830"/>
            <a:ext cx="6864117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ultiplier 8"/>
          <p:cNvSpPr/>
          <p:nvPr/>
        </p:nvSpPr>
        <p:spPr>
          <a:xfrm rot="16200000">
            <a:off x="1366116" y="1058248"/>
            <a:ext cx="1955243" cy="3960440"/>
          </a:xfrm>
          <a:prstGeom prst="mathMultiply">
            <a:avLst>
              <a:gd name="adj1" fmla="val 29606"/>
            </a:avLst>
          </a:prstGeom>
          <a:pattFill prst="trellis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8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Intégration SVT – PC -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sens pour l’élève</a:t>
            </a:r>
          </a:p>
          <a:p>
            <a:r>
              <a:rPr lang="fr-FR" dirty="0" smtClean="0"/>
              <a:t>Porosité entre les thèmes à favoriser</a:t>
            </a:r>
          </a:p>
          <a:p>
            <a:r>
              <a:rPr lang="fr-FR" dirty="0" smtClean="0"/>
              <a:t>Fil directeur ou « objet d’étude » à favoriser</a:t>
            </a:r>
          </a:p>
          <a:p>
            <a:endParaRPr lang="fr-FR" dirty="0"/>
          </a:p>
          <a:p>
            <a:r>
              <a:rPr lang="fr-FR" dirty="0" smtClean="0"/>
              <a:t>Comment s’aider entre collègues ?</a:t>
            </a:r>
          </a:p>
          <a:p>
            <a:pPr marL="0" indent="0">
              <a:buNone/>
            </a:pPr>
            <a:r>
              <a:rPr lang="fr-FR" dirty="0" smtClean="0"/>
              <a:t>Idées clés, exemples d’activités, visites réciproques, projet commun…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3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89" y="48486"/>
            <a:ext cx="839147" cy="16813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47" y="3495502"/>
            <a:ext cx="2869708" cy="1877870"/>
          </a:xfrm>
          <a:prstGeom prst="rect">
            <a:avLst/>
          </a:prstGeom>
        </p:spPr>
      </p:pic>
      <p:sp>
        <p:nvSpPr>
          <p:cNvPr id="61" name="Text Box 107"/>
          <p:cNvSpPr txBox="1">
            <a:spLocks noChangeArrowheads="1"/>
          </p:cNvSpPr>
          <p:nvPr/>
        </p:nvSpPr>
        <p:spPr bwMode="auto">
          <a:xfrm>
            <a:off x="7165964" y="1689515"/>
            <a:ext cx="1706166" cy="800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Reproduction d’une plante verte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le blé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200" dirty="0" smtClean="0">
                <a:solidFill>
                  <a:srgbClr val="00B050"/>
                </a:solidFill>
              </a:rPr>
              <a:t>. </a:t>
            </a:r>
            <a:endParaRPr lang="fr-FR" altLang="fr-FR" sz="1200" dirty="0">
              <a:solidFill>
                <a:srgbClr val="00B050"/>
              </a:solidFill>
            </a:endParaRPr>
          </a:p>
        </p:txBody>
      </p:sp>
      <p:sp>
        <p:nvSpPr>
          <p:cNvPr id="62" name="Text Box 106"/>
          <p:cNvSpPr txBox="1">
            <a:spLocks noChangeArrowheads="1"/>
          </p:cNvSpPr>
          <p:nvPr/>
        </p:nvSpPr>
        <p:spPr bwMode="auto">
          <a:xfrm>
            <a:off x="7386786" y="413266"/>
            <a:ext cx="1757214" cy="1214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Quels sont les besoins du plant de blé pour pousser ?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2411760" y="5560726"/>
            <a:ext cx="4538082" cy="1173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Instaurer des règles d’hygiène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lors de la fabrication d’aliments, pourquoi ?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Intérêts du lavage des mains et/ou de l’utilisation des gants. </a:t>
            </a:r>
          </a:p>
        </p:txBody>
      </p:sp>
      <p:sp>
        <p:nvSpPr>
          <p:cNvPr id="64" name="Text Box 104"/>
          <p:cNvSpPr txBox="1">
            <a:spLocks noChangeArrowheads="1"/>
          </p:cNvSpPr>
          <p:nvPr/>
        </p:nvSpPr>
        <p:spPr bwMode="auto">
          <a:xfrm>
            <a:off x="3452684" y="2438340"/>
            <a:ext cx="2271444" cy="990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D’où viennent les différents types de farine ? </a:t>
            </a:r>
          </a:p>
        </p:txBody>
      </p:sp>
      <p:sp>
        <p:nvSpPr>
          <p:cNvPr id="65" name="Text Box 103"/>
          <p:cNvSpPr txBox="1">
            <a:spLocks noChangeArrowheads="1"/>
          </p:cNvSpPr>
          <p:nvPr/>
        </p:nvSpPr>
        <p:spPr bwMode="auto">
          <a:xfrm>
            <a:off x="3707904" y="528791"/>
            <a:ext cx="2831306" cy="1561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D’où vient la farine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Recherches documentaires sur la culture du blé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Utilisations de la MO issue du blé (paille, farine)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6539210" y="4213817"/>
            <a:ext cx="2363635" cy="98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Qu’est ce que la levure de boulanger ? A quoi sert-elle ?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endParaRPr lang="fr-FR" sz="1200" dirty="0"/>
          </a:p>
          <a:p>
            <a:endParaRPr lang="fr-FR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 Box 100"/>
          <p:cNvSpPr txBox="1">
            <a:spLocks noChangeArrowheads="1"/>
          </p:cNvSpPr>
          <p:nvPr/>
        </p:nvSpPr>
        <p:spPr bwMode="auto">
          <a:xfrm>
            <a:off x="148296" y="2549516"/>
            <a:ext cx="2988850" cy="2795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le pain est-il fabriqué ?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Visite d’une boulangerie (observations)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PARCOURS AVENIR : découverte d’un métier de proximité boulanger, vendeuse en boulangerie mais aussi des métiers des  différents fournisseurs  (réalisation de fiches métier)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B050"/>
                </a:solidFill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ext Box 99"/>
          <p:cNvSpPr txBox="1">
            <a:spLocks noChangeArrowheads="1"/>
          </p:cNvSpPr>
          <p:nvPr/>
        </p:nvSpPr>
        <p:spPr bwMode="auto">
          <a:xfrm>
            <a:off x="148296" y="939800"/>
            <a:ext cx="2696272" cy="15505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Pourquoi le petit déjeuner est-il  important ?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Opération « petit déjeuner » : 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PARCOURS ÉDUCATIF DE SANTE 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96"/>
          <p:cNvSpPr txBox="1">
            <a:spLocks noChangeArrowheads="1"/>
          </p:cNvSpPr>
          <p:nvPr/>
        </p:nvSpPr>
        <p:spPr bwMode="auto">
          <a:xfrm>
            <a:off x="5912495" y="2549515"/>
            <a:ext cx="2948583" cy="879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de la PLANTE dans les Réseaux trophiques, producteurs primaires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AutoShape 95"/>
          <p:cNvSpPr>
            <a:spLocks noChangeShapeType="1"/>
          </p:cNvSpPr>
          <p:nvPr/>
        </p:nvSpPr>
        <p:spPr bwMode="auto">
          <a:xfrm>
            <a:off x="6080522" y="6246813"/>
            <a:ext cx="0" cy="16986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AutoShape 90"/>
          <p:cNvSpPr>
            <a:spLocks noChangeShapeType="1"/>
          </p:cNvSpPr>
          <p:nvPr/>
        </p:nvSpPr>
        <p:spPr bwMode="auto">
          <a:xfrm>
            <a:off x="4775597" y="577850"/>
            <a:ext cx="0" cy="36195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AutoShape 85"/>
          <p:cNvSpPr>
            <a:spLocks noChangeShapeType="1"/>
          </p:cNvSpPr>
          <p:nvPr/>
        </p:nvSpPr>
        <p:spPr bwMode="auto">
          <a:xfrm>
            <a:off x="2706291" y="4937126"/>
            <a:ext cx="0" cy="180975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AutoShape 84"/>
          <p:cNvSpPr>
            <a:spLocks noChangeShapeType="1"/>
          </p:cNvSpPr>
          <p:nvPr/>
        </p:nvSpPr>
        <p:spPr bwMode="auto">
          <a:xfrm>
            <a:off x="519314" y="4937126"/>
            <a:ext cx="0" cy="180975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AutoShape 83"/>
          <p:cNvSpPr>
            <a:spLocks noChangeShapeType="1"/>
          </p:cNvSpPr>
          <p:nvPr/>
        </p:nvSpPr>
        <p:spPr bwMode="auto">
          <a:xfrm>
            <a:off x="6279356" y="457201"/>
            <a:ext cx="123825" cy="138113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Rectangle 10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7" name="Rectangle 12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491" y="5096956"/>
            <a:ext cx="1227788" cy="1637051"/>
          </a:xfrm>
          <a:prstGeom prst="rect">
            <a:avLst/>
          </a:prstGeom>
        </p:spPr>
      </p:pic>
      <p:sp>
        <p:nvSpPr>
          <p:cNvPr id="60" name="Text Box 108"/>
          <p:cNvSpPr txBox="1">
            <a:spLocks noChangeArrowheads="1"/>
          </p:cNvSpPr>
          <p:nvPr/>
        </p:nvSpPr>
        <p:spPr bwMode="auto">
          <a:xfrm>
            <a:off x="7386786" y="3429000"/>
            <a:ext cx="1643551" cy="7848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EEDD</a:t>
            </a:r>
            <a:endParaRPr kumimoji="0" lang="fr-FR" altLang="fr-FR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Exploitation raisonnée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blé</a:t>
            </a:r>
            <a:endParaRPr lang="fr-FR" altLang="fr-FR" sz="1400" b="1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80" y="63583"/>
            <a:ext cx="6335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Donner du sens pour traiter le </a:t>
            </a:r>
            <a:r>
              <a:rPr lang="fr-FR" sz="2000" b="1" dirty="0" smtClean="0"/>
              <a:t>programme: en SVT - </a:t>
            </a:r>
            <a:r>
              <a:rPr lang="fr-FR" sz="2000" b="1" dirty="0" smtClean="0"/>
              <a:t>entrée par un objet d'étude</a:t>
            </a:r>
            <a:endParaRPr lang="fr-FR" sz="20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24EE-F91A-4204-80EC-E4D9E32F7242}" type="slidenum">
              <a:rPr lang="fr-FR" smtClean="0"/>
              <a:t>22</a:t>
            </a:fld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8296" y="5915482"/>
            <a:ext cx="2119448" cy="68375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D’après académie </a:t>
            </a:r>
            <a:r>
              <a:rPr lang="fr-FR" dirty="0" smtClean="0"/>
              <a:t>Nancy-Metz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/>
              <a:t>Conserver les aliments à  </a:t>
            </a:r>
            <a:r>
              <a:rPr lang="fr-FR" sz="2400" dirty="0" smtClean="0"/>
              <a:t>une </a:t>
            </a:r>
            <a:r>
              <a:rPr lang="fr-FR" sz="2400" dirty="0"/>
              <a:t>température inférieure à 0°C</a:t>
            </a:r>
            <a:br>
              <a:rPr lang="fr-FR" sz="2400" dirty="0"/>
            </a:br>
            <a:r>
              <a:rPr lang="fr-FR" sz="2400" dirty="0"/>
              <a:t>Le testeur de </a:t>
            </a:r>
            <a:r>
              <a:rPr lang="fr-FR" sz="2400" dirty="0" smtClean="0"/>
              <a:t>dégel (</a:t>
            </a:r>
            <a:r>
              <a:rPr lang="fr-FR" sz="2400" dirty="0" err="1" smtClean="0"/>
              <a:t>Eduscol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" y="1124744"/>
            <a:ext cx="9013874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9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CONCLUSION: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>p</a:t>
            </a:r>
            <a:r>
              <a:rPr lang="fr-FR" sz="3200" dirty="0" smtClean="0"/>
              <a:t>our traiter </a:t>
            </a:r>
            <a:r>
              <a:rPr lang="fr-FR" sz="3200" b="1" dirty="0" smtClean="0"/>
              <a:t>un seul programme </a:t>
            </a:r>
            <a:r>
              <a:rPr lang="fr-FR" sz="3200" dirty="0" smtClean="0"/>
              <a:t>du CM1 à la 6</a:t>
            </a:r>
            <a:r>
              <a:rPr lang="fr-FR" sz="3200" baseline="30000" dirty="0" smtClean="0"/>
              <a:t>e</a:t>
            </a:r>
            <a:r>
              <a:rPr lang="fr-FR" sz="3200" dirty="0" smtClean="0"/>
              <a:t>…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9448"/>
            <a:ext cx="8496944" cy="4968552"/>
          </a:xfrm>
        </p:spPr>
        <p:txBody>
          <a:bodyPr>
            <a:noAutofit/>
          </a:bodyPr>
          <a:lstStyle/>
          <a:p>
            <a:r>
              <a:rPr lang="fr-FR" sz="2400" dirty="0" smtClean="0"/>
              <a:t>Tous les thèmes et toutes les compétences </a:t>
            </a:r>
            <a:r>
              <a:rPr lang="fr-FR" sz="2400" dirty="0" smtClean="0"/>
              <a:t>doivent pouvoir être abordés </a:t>
            </a:r>
            <a:r>
              <a:rPr lang="fr-FR" sz="2400" dirty="0" smtClean="0"/>
              <a:t>à tous les niveaux du cycle, toutes les connaissances et compétences… sauf mention contraire (exemple: la cellule)</a:t>
            </a:r>
          </a:p>
          <a:p>
            <a:r>
              <a:rPr lang="fr-FR" sz="2400" dirty="0" smtClean="0"/>
              <a:t>Pour </a:t>
            </a:r>
            <a:r>
              <a:rPr lang="fr-FR" sz="2400" dirty="0" smtClean="0"/>
              <a:t>donner du sens, préférer l’entrée par des objets d’études plutôt que par une approche linéaire du programme.</a:t>
            </a:r>
          </a:p>
          <a:p>
            <a:r>
              <a:rPr lang="fr-FR" sz="2400" dirty="0"/>
              <a:t>Veiller à une approche interdisciplinaire, quel que soit le thème traité </a:t>
            </a:r>
          </a:p>
          <a:p>
            <a:r>
              <a:rPr lang="fr-FR" sz="2400" dirty="0" smtClean="0"/>
              <a:t>Une </a:t>
            </a:r>
            <a:r>
              <a:rPr lang="fr-FR" sz="2400" dirty="0"/>
              <a:t>progressivité des apprentissages à </a:t>
            </a:r>
            <a:r>
              <a:rPr lang="fr-FR" sz="2400" dirty="0" smtClean="0"/>
              <a:t>renforcer… (</a:t>
            </a:r>
            <a:r>
              <a:rPr lang="fr-FR" sz="2400" dirty="0"/>
              <a:t>concertation inter-degré =&gt; projet de cycle)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24EE-F91A-4204-80EC-E4D9E32F724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0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4" y="182433"/>
            <a:ext cx="8143426" cy="66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d’EPI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Eduscol</a:t>
            </a:r>
            <a:endParaRPr lang="fr-FR" dirty="0" smtClean="0"/>
          </a:p>
          <a:p>
            <a:r>
              <a:rPr lang="fr-FR" dirty="0" smtClean="0"/>
              <a:t>Site académique collège 2016</a:t>
            </a:r>
          </a:p>
          <a:p>
            <a:r>
              <a:rPr lang="fr-FR" dirty="0" smtClean="0"/>
              <a:t>Les </a:t>
            </a:r>
            <a:r>
              <a:rPr lang="fr-FR" dirty="0"/>
              <a:t>îles </a:t>
            </a:r>
            <a:r>
              <a:rPr lang="fr-FR" dirty="0" smtClean="0"/>
              <a:t>KIRIBATI (</a:t>
            </a:r>
            <a:r>
              <a:rPr lang="fr-FR" dirty="0" err="1" smtClean="0"/>
              <a:t>ac</a:t>
            </a:r>
            <a:r>
              <a:rPr lang="fr-FR" dirty="0" smtClean="0"/>
              <a:t>. Versailles)</a:t>
            </a:r>
          </a:p>
          <a:p>
            <a:r>
              <a:rPr lang="fr-FR" dirty="0" smtClean="0"/>
              <a:t>Autres exemples …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Importance de la problématique </a:t>
            </a:r>
          </a:p>
          <a:p>
            <a:pPr marL="0" indent="0" algn="ctr">
              <a:buNone/>
            </a:pPr>
            <a:r>
              <a:rPr lang="fr-FR" b="1" dirty="0" smtClean="0"/>
              <a:t>qui impliquent au moins 2 disciplines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65754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b="1" dirty="0" smtClean="0"/>
              <a:t>Intégration </a:t>
            </a:r>
            <a:r>
              <a:rPr lang="fr-FR" b="1" dirty="0"/>
              <a:t>dans la </a:t>
            </a:r>
            <a:r>
              <a:rPr lang="fr-FR" b="1" dirty="0" smtClean="0"/>
              <a:t>progression </a:t>
            </a:r>
            <a:r>
              <a:rPr lang="fr-FR" dirty="0" smtClean="0"/>
              <a:t>: </a:t>
            </a:r>
          </a:p>
          <a:p>
            <a:r>
              <a:rPr lang="fr-FR" altLang="fr-FR" dirty="0">
                <a:sym typeface="Wingdings" pitchFamily="2" charset="2"/>
              </a:rPr>
              <a:t>Outils et situations d’apprentissage variés </a:t>
            </a:r>
          </a:p>
          <a:p>
            <a:r>
              <a:rPr lang="fr-FR" altLang="fr-FR" dirty="0">
                <a:sym typeface="Wingdings" pitchFamily="2" charset="2"/>
              </a:rPr>
              <a:t>Mise en œuvre d’une </a:t>
            </a:r>
            <a:r>
              <a:rPr lang="fr-FR" altLang="fr-FR" dirty="0" smtClean="0">
                <a:sym typeface="Wingdings" pitchFamily="2" charset="2"/>
              </a:rPr>
              <a:t>différenciation</a:t>
            </a:r>
          </a:p>
          <a:p>
            <a:r>
              <a:rPr lang="fr-FR" dirty="0" smtClean="0"/>
              <a:t>Durée « adaptée »</a:t>
            </a:r>
          </a:p>
          <a:p>
            <a:pPr marL="0" indent="0">
              <a:buNone/>
              <a:defRPr/>
            </a:pPr>
            <a:endParaRPr lang="fr-FR" sz="2000" dirty="0">
              <a:sym typeface="Wingdings" panose="05000000000000000000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u="sng" dirty="0" smtClean="0">
                <a:sym typeface="Wingdings" panose="05000000000000000000" pitchFamily="2" charset="2"/>
              </a:rPr>
              <a:t>Ex: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dirty="0" smtClean="0">
                <a:sym typeface="Wingdings" panose="05000000000000000000" pitchFamily="2" charset="2"/>
              </a:rPr>
              <a:t>- Pour les SVT, un EPI couvrant 4 idées-clés du programme ne doit pas prendre plus de 4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à </a:t>
            </a:r>
            <a:r>
              <a:rPr lang="fr-FR" dirty="0">
                <a:sym typeface="Wingdings" panose="05000000000000000000" pitchFamily="2" charset="2"/>
              </a:rPr>
              <a:t>6</a:t>
            </a:r>
            <a:r>
              <a:rPr lang="fr-FR" dirty="0" smtClean="0">
                <a:sym typeface="Wingdings" panose="05000000000000000000" pitchFamily="2" charset="2"/>
              </a:rPr>
              <a:t> heures.</a:t>
            </a:r>
          </a:p>
          <a:p>
            <a:pPr marL="0" indent="0">
              <a:buNone/>
              <a:defRPr/>
            </a:pPr>
            <a:r>
              <a:rPr lang="fr-FR" dirty="0" smtClean="0">
                <a:sym typeface="Wingdings" panose="05000000000000000000" pitchFamily="2" charset="2"/>
              </a:rPr>
              <a:t>- Pour </a:t>
            </a:r>
            <a:r>
              <a:rPr lang="fr-FR" dirty="0">
                <a:sym typeface="Wingdings" panose="05000000000000000000" pitchFamily="2" charset="2"/>
              </a:rPr>
              <a:t>l’ensemble des disciplines </a:t>
            </a:r>
            <a:r>
              <a:rPr lang="fr-FR" dirty="0" smtClean="0">
                <a:sym typeface="Wingdings" panose="05000000000000000000" pitchFamily="2" charset="2"/>
              </a:rPr>
              <a:t>impliquées, un EPI « trimestriel » aura une durée de 20 heures </a:t>
            </a:r>
          </a:p>
          <a:p>
            <a:pPr marL="0" indent="0" algn="ctr">
              <a:buNone/>
              <a:defRPr/>
            </a:pPr>
            <a:r>
              <a:rPr lang="fr-FR" dirty="0" smtClean="0">
                <a:sym typeface="Wingdings" panose="05000000000000000000" pitchFamily="2" charset="2"/>
              </a:rPr>
              <a:t>(30 semaines/année, 2h EPI/semaine)</a:t>
            </a:r>
            <a:endParaRPr lang="fr-FR" dirty="0">
              <a:sym typeface="Wingdings" panose="05000000000000000000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8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EPI et apprentissage de l’autonomie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72" y="1825625"/>
            <a:ext cx="7939278" cy="4351338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autonomie « intellectuelle » </a:t>
            </a:r>
            <a:r>
              <a:rPr lang="fr-FR" dirty="0" smtClean="0"/>
              <a:t>: élaborer </a:t>
            </a:r>
            <a:r>
              <a:rPr lang="fr-FR" dirty="0"/>
              <a:t>l</a:t>
            </a:r>
            <a:r>
              <a:rPr lang="fr-FR" dirty="0" smtClean="0"/>
              <a:t>a stratégie de résolution, exercer un esprit critique et un jugement sur les décisions... </a:t>
            </a:r>
          </a:p>
          <a:p>
            <a:pPr algn="just"/>
            <a:r>
              <a:rPr lang="fr-FR" b="1" dirty="0" smtClean="0"/>
              <a:t>autonomie « organisationnelle » </a:t>
            </a:r>
            <a:r>
              <a:rPr lang="fr-FR" dirty="0" smtClean="0"/>
              <a:t>: planifier, répartir les rôles…</a:t>
            </a:r>
          </a:p>
          <a:p>
            <a:pPr algn="just"/>
            <a:r>
              <a:rPr lang="fr-FR" b="1" dirty="0" smtClean="0"/>
              <a:t>autonomie « pratique » </a:t>
            </a:r>
            <a:r>
              <a:rPr lang="fr-FR" dirty="0" smtClean="0"/>
              <a:t>: gérer les outils, numériques ou non, produire concrètement...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La production concrète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Quelques exemples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Dossier</a:t>
            </a:r>
            <a:r>
              <a:rPr lang="fr-FR" dirty="0"/>
              <a:t>, posters, diaporama, production audiovisuelle, pièce de théâtre ou production corporelle (chorégraphie, numéro d’arts du cirque) expérience avec son protocole, interview, maquette, poèmes, expérience scientifique, magazine, « une » de journal, carte mentale, revue de presse, exposition, page internet, blog, media scolaire, aménager un espace (jardin, accueil,…), jeu de société, carnet de voyage, organisation d’une visite (musée, entreprise), imaginer une </a:t>
            </a:r>
            <a:r>
              <a:rPr lang="fr-FR" dirty="0" err="1"/>
              <a:t>micro-entreprise</a:t>
            </a:r>
            <a:r>
              <a:rPr lang="fr-FR" dirty="0"/>
              <a:t>,… </a:t>
            </a:r>
            <a:endParaRPr lang="fr-FR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convient de </a:t>
            </a:r>
            <a:r>
              <a:rPr lang="fr-FR" b="1" dirty="0"/>
              <a:t>varier les types de production </a:t>
            </a:r>
            <a:r>
              <a:rPr lang="fr-FR" dirty="0"/>
              <a:t>au cours du cycle et de les </a:t>
            </a:r>
            <a:r>
              <a:rPr lang="fr-FR" b="1" dirty="0"/>
              <a:t>adapter à l’âge des élèves dans une optique de progressivité</a:t>
            </a:r>
            <a:r>
              <a:rPr lang="fr-FR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8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les p</a:t>
            </a:r>
            <a:r>
              <a:rPr lang="fr-FR" dirty="0" smtClean="0"/>
              <a:t>rogrammations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espace commun réservé aux professeurs de SVT va être ouvert sur Moodle (espace sans caractère officiel, sans validation des documents proposés mais modéré par PE </a:t>
            </a:r>
            <a:r>
              <a:rPr lang="fr-FR" dirty="0" err="1" smtClean="0"/>
              <a:t>Colard</a:t>
            </a:r>
            <a:r>
              <a:rPr lang="fr-FR" dirty="0"/>
              <a:t> </a:t>
            </a:r>
            <a:r>
              <a:rPr lang="fr-FR" dirty="0" smtClean="0"/>
              <a:t>– webmestre)</a:t>
            </a:r>
          </a:p>
          <a:p>
            <a:r>
              <a:rPr lang="fr-FR" dirty="0" smtClean="0"/>
              <a:t>Les travaux des J1 y seront déposés</a:t>
            </a:r>
          </a:p>
          <a:p>
            <a:r>
              <a:rPr lang="fr-FR" dirty="0" smtClean="0"/>
              <a:t>Toutes vos propositions de programmations pourront y être mutualisées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dirty="0" smtClean="0"/>
              <a:t>Les étapes d’un</a:t>
            </a:r>
            <a:r>
              <a:rPr lang="fr-FR" altLang="fr-FR" dirty="0" smtClean="0"/>
              <a:t> </a:t>
            </a:r>
            <a:r>
              <a:rPr lang="fr-FR" altLang="fr-FR" dirty="0" smtClean="0"/>
              <a:t>EPI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37070"/>
              </p:ext>
            </p:extLst>
          </p:nvPr>
        </p:nvGraphicFramePr>
        <p:xfrm>
          <a:off x="98060" y="1628800"/>
          <a:ext cx="9045940" cy="48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0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3200" dirty="0" smtClean="0"/>
              <a:t>Un exemple d’outil d’évaluation de l’implication </a:t>
            </a:r>
            <a:r>
              <a:rPr lang="fr-FR" altLang="fr-FR" sz="3200" b="1" dirty="0"/>
              <a:t>des </a:t>
            </a:r>
            <a:r>
              <a:rPr lang="fr-FR" altLang="fr-FR" sz="3200" b="1" dirty="0" smtClean="0"/>
              <a:t>élèves </a:t>
            </a:r>
            <a:r>
              <a:rPr lang="fr-FR" altLang="fr-FR" sz="3200" dirty="0" smtClean="0"/>
              <a:t>en EPI </a:t>
            </a:r>
            <a:r>
              <a:rPr lang="fr-FR" altLang="fr-FR" sz="3200" dirty="0" smtClean="0"/>
              <a:t>(ou AP) - à adapter</a:t>
            </a:r>
            <a:endParaRPr lang="fr-FR" altLang="fr-FR" sz="3200" dirty="0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9538" y="1609725"/>
          <a:ext cx="892492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87">
                  <a:extLst>
                    <a:ext uri="{9D8B030D-6E8A-4147-A177-3AD203B41FA5}"/>
                  </a:extLst>
                </a:gridCol>
                <a:gridCol w="1901010">
                  <a:extLst>
                    <a:ext uri="{9D8B030D-6E8A-4147-A177-3AD203B41FA5}"/>
                  </a:extLst>
                </a:gridCol>
                <a:gridCol w="1901010">
                  <a:extLst>
                    <a:ext uri="{9D8B030D-6E8A-4147-A177-3AD203B41FA5}"/>
                  </a:extLst>
                </a:gridCol>
                <a:gridCol w="1901010">
                  <a:extLst>
                    <a:ext uri="{9D8B030D-6E8A-4147-A177-3AD203B41FA5}"/>
                  </a:extLst>
                </a:gridCol>
                <a:gridCol w="190101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Maîtrise insuffisante</a:t>
                      </a:r>
                    </a:p>
                  </a:txBody>
                  <a:tcPr marL="91439" marR="9143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Maîtrise fragile</a:t>
                      </a: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Maîtrise satisfaisante</a:t>
                      </a:r>
                    </a:p>
                  </a:txBody>
                  <a:tcPr marL="91439" marR="9143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Très</a:t>
                      </a:r>
                      <a:r>
                        <a:rPr lang="fr-FR" baseline="0" dirty="0"/>
                        <a:t> bonne maîtrise</a:t>
                      </a:r>
                      <a:endParaRPr lang="fr-FR" dirty="0"/>
                    </a:p>
                  </a:txBody>
                  <a:tcPr marL="91439" marR="9143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Etre</a:t>
                      </a:r>
                      <a:r>
                        <a:rPr lang="fr-FR" baseline="0" dirty="0"/>
                        <a:t> autonome</a:t>
                      </a:r>
                      <a:endParaRPr lang="fr-FR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me désintéresse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de l’activité et je ne persévère pas.</a:t>
                      </a:r>
                    </a:p>
                  </a:txBody>
                  <a:tcPr marL="91439" marR="914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récupère les idées des autres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et je 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me contente du minimum</a:t>
                      </a:r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J’assume mes responsabilités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et je me mets au travail seul.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J’ai une attitude positive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et j’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ose dire que je ne suis pas d’accord avec les autres.</a:t>
                      </a:r>
                    </a:p>
                  </a:txBody>
                  <a:tcPr marL="91439" marR="91439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Coopérer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Je me contente d’écouter les autres et je reste silencieux.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suis le mouvement sans rien proposer.</a:t>
                      </a:r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respecte les décisions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prises.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pacifie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les relations.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Produire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n’ai pas mon matériel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et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 je perturbe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le groupe.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n’apporte aucune idée et je ne produit presque rien.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réutilise mes connaissances dans un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nouveau contexte.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Je mets en œuvre des idées originales, je</a:t>
                      </a:r>
                      <a:r>
                        <a:rPr lang="fr-FR" baseline="0" dirty="0">
                          <a:solidFill>
                            <a:schemeClr val="bg2"/>
                          </a:solidFill>
                        </a:rPr>
                        <a:t> suis force de proposition.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Problématique</a:t>
            </a:r>
          </a:p>
          <a:p>
            <a:pPr>
              <a:buFontTx/>
              <a:buChar char="-"/>
            </a:pPr>
            <a:r>
              <a:rPr lang="fr-FR" dirty="0" smtClean="0"/>
              <a:t>Progression</a:t>
            </a:r>
          </a:p>
          <a:p>
            <a:pPr>
              <a:buFontTx/>
              <a:buChar char="-"/>
            </a:pPr>
            <a:r>
              <a:rPr lang="fr-FR" dirty="0" smtClean="0"/>
              <a:t>Durée</a:t>
            </a:r>
          </a:p>
          <a:p>
            <a:pPr>
              <a:buFontTx/>
              <a:buChar char="-"/>
            </a:pPr>
            <a:r>
              <a:rPr lang="fr-FR" dirty="0"/>
              <a:t>T</a:t>
            </a:r>
            <a:r>
              <a:rPr lang="fr-FR" dirty="0" smtClean="0"/>
              <a:t>ravail à la maison (durée, difficulté…)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6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 : évaluer un </a:t>
            </a:r>
            <a:r>
              <a:rPr lang="fr-FR" b="1" dirty="0" smtClean="0"/>
              <a:t>projet</a:t>
            </a:r>
            <a:r>
              <a:rPr lang="fr-FR" dirty="0" smtClean="0"/>
              <a:t> d’EPI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47733"/>
              </p:ext>
            </p:extLst>
          </p:nvPr>
        </p:nvGraphicFramePr>
        <p:xfrm>
          <a:off x="179512" y="725928"/>
          <a:ext cx="8748465" cy="615888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18246"/>
                <a:gridCol w="7032250"/>
                <a:gridCol w="599407"/>
                <a:gridCol w="59856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OUI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L’EPI s’inscrit dans une des huit thématiques interdisciplinaires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r>
                        <a:rPr lang="fr-FR" sz="110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projet répond à une problématique ou un questionnement définis avec précision 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L’EPI regroupe au moins deux disciplines représentées par deux enseignants de disciplines différentes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disciplines sont suffisamment croisées pour atteindre les objectifs du projet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projet mène à une réalisation concrète qui fait sens pour l’élève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L’EPI traite des éléments de programmes des disciplines impliquées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temps global prévu pour l’EPI est réaliste et approprié pour mener à bien le projet 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temps imparti à chaque discipline est approprié </a:t>
                      </a:r>
                      <a:r>
                        <a:rPr lang="fr-FR" dirty="0"/>
                        <a:t>au regard de la partie du programme qui y est traitée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□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critères et modalités d’évaluation sont définis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□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smtClean="0"/>
              <a:t>exercice 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" y="1556792"/>
            <a:ext cx="8769754" cy="462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9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fr-FR" dirty="0"/>
              <a:t>L’AP en SVT</a:t>
            </a:r>
          </a:p>
        </p:txBody>
      </p:sp>
    </p:spTree>
    <p:extLst>
      <p:ext uri="{BB962C8B-B14F-4D97-AF65-F5344CB8AC3E}">
        <p14:creationId xmlns:p14="http://schemas.microsoft.com/office/powerpoint/2010/main" val="38484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273"/>
            <a:ext cx="6624736" cy="17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" y="2060848"/>
            <a:ext cx="9134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Accompagnement personnalisé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rgbClr val="F1A010"/>
              </a:solidFill>
            </a:endParaRPr>
          </a:p>
          <a:p>
            <a:r>
              <a:rPr lang="fr-FR" dirty="0" smtClean="0"/>
              <a:t>« Changement de posture » </a:t>
            </a:r>
          </a:p>
          <a:p>
            <a:r>
              <a:rPr lang="fr-FR" dirty="0" smtClean="0"/>
              <a:t>« Le professeur </a:t>
            </a:r>
            <a:r>
              <a:rPr lang="fr-FR" dirty="0"/>
              <a:t>descend de </a:t>
            </a:r>
            <a:r>
              <a:rPr lang="fr-FR" dirty="0" smtClean="0"/>
              <a:t>l’estrade »</a:t>
            </a:r>
            <a:endParaRPr lang="fr-FR" dirty="0"/>
          </a:p>
          <a:p>
            <a:r>
              <a:rPr lang="fr-FR" i="1" dirty="0" smtClean="0"/>
              <a:t>« Du </a:t>
            </a:r>
            <a:r>
              <a:rPr lang="fr-FR" i="1" dirty="0"/>
              <a:t>face à face au côte à </a:t>
            </a:r>
            <a:r>
              <a:rPr lang="fr-FR" i="1" dirty="0" smtClean="0"/>
              <a:t>côte »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>
                <a:solidFill>
                  <a:srgbClr val="0070C0"/>
                </a:solidFill>
              </a:rPr>
              <a:t>Comment passer de l’intention à la pratique ?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70C0"/>
                </a:solidFill>
              </a:rPr>
              <a:t>Un exemple de pratique</a:t>
            </a: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En SVT</a:t>
            </a:r>
          </a:p>
          <a:p>
            <a:r>
              <a:rPr lang="fr-FR" dirty="0" smtClean="0"/>
              <a:t>En collège</a:t>
            </a:r>
          </a:p>
          <a:p>
            <a:r>
              <a:rPr lang="fr-FR" dirty="0" smtClean="0"/>
              <a:t>Sur l’horaire normal </a:t>
            </a:r>
          </a:p>
          <a:p>
            <a:r>
              <a:rPr lang="fr-FR" dirty="0" smtClean="0"/>
              <a:t>En classe entière (27 à 30 élèves)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1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4" y="0"/>
            <a:ext cx="9168864" cy="35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418" y="350100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Production de quelques élèves          </a:t>
            </a:r>
            <a:r>
              <a:rPr lang="fr-FR" sz="2400" dirty="0" smtClean="0"/>
              <a:t>Ce </a:t>
            </a:r>
            <a:r>
              <a:rPr lang="fr-FR" sz="2400" dirty="0"/>
              <a:t>graphique </a:t>
            </a:r>
            <a:r>
              <a:rPr lang="fr-FR" sz="2400" dirty="0" smtClean="0"/>
              <a:t>montre que :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entre </a:t>
            </a:r>
            <a:r>
              <a:rPr lang="fr-FR" sz="2400" dirty="0"/>
              <a:t>0 et 3 minutes, l’oxygène diminue de 100 à 80 puis il monte jusqu’à 180 puis baisse  jusqu’à 15 </a:t>
            </a:r>
            <a:r>
              <a:rPr lang="fr-FR" sz="2400" dirty="0" smtClean="0"/>
              <a:t>min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chez </a:t>
            </a:r>
            <a:r>
              <a:rPr lang="fr-FR" sz="2400" dirty="0"/>
              <a:t>la plante </a:t>
            </a:r>
            <a:r>
              <a:rPr lang="fr-FR" sz="2400" dirty="0" smtClean="0"/>
              <a:t>verte, il y 2 types d’échanges de dioxygène (à l’obscurité, elle le consomme et à la lumière, elle le rejette)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</a:t>
            </a:r>
            <a:r>
              <a:rPr lang="fr-FR" sz="2400" dirty="0" smtClean="0"/>
              <a:t>ans les parties bleues, elles respirent et dans le jaune, elles font la photosynthèse.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</a:t>
            </a:r>
            <a:r>
              <a:rPr lang="fr-FR" sz="2400" dirty="0" smtClean="0"/>
              <a:t>a courbe descend plus entre 6 min 30 et 15 min qu’entre 0 et 3 min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4048" y="476672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Consigne</a:t>
            </a:r>
            <a:r>
              <a:rPr lang="fr-FR" sz="3200" dirty="0" smtClean="0"/>
              <a:t> : Etudier les résultats de l’expérience puis conclure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824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fr-FR" dirty="0" smtClean="0"/>
              <a:t>Cycle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23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Remédiation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Elaborer des exercices différents pour chaque profil (avec possibilité autoévaluation / correction,  évaluation croisée…)</a:t>
            </a:r>
          </a:p>
          <a:p>
            <a:pPr marL="0" indent="0">
              <a:buNone/>
            </a:pPr>
            <a:r>
              <a:rPr lang="fr-FR" dirty="0" smtClean="0"/>
              <a:t>Provoquer les échanges entre élèves de profils différents :</a:t>
            </a:r>
          </a:p>
          <a:p>
            <a:r>
              <a:rPr lang="fr-FR" dirty="0"/>
              <a:t>pour faire verbaliser les obstacles</a:t>
            </a:r>
          </a:p>
          <a:p>
            <a:r>
              <a:rPr lang="fr-FR" dirty="0" smtClean="0"/>
              <a:t>pour construire une fiche méthode adaptée aux besoins de chacun</a:t>
            </a:r>
          </a:p>
          <a:p>
            <a:r>
              <a:rPr lang="fr-FR" dirty="0" smtClean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0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raitement </a:t>
            </a:r>
            <a:r>
              <a:rPr lang="fr-FR" dirty="0"/>
              <a:t>de </a:t>
            </a:r>
            <a:r>
              <a:rPr lang="fr-FR" dirty="0" smtClean="0"/>
              <a:t>l’erreur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Erreurs ou blocages peuvent </a:t>
            </a:r>
            <a:r>
              <a:rPr lang="fr-FR" dirty="0" smtClean="0"/>
              <a:t>être : 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relatifs à </a:t>
            </a:r>
            <a:r>
              <a:rPr lang="fr-FR" dirty="0"/>
              <a:t>la </a:t>
            </a:r>
            <a:r>
              <a:rPr lang="fr-FR" dirty="0" smtClean="0"/>
              <a:t>situation</a:t>
            </a:r>
          </a:p>
          <a:p>
            <a:pPr>
              <a:buFontTx/>
              <a:buChar char="-"/>
            </a:pPr>
            <a:r>
              <a:rPr lang="fr-FR" dirty="0" smtClean="0"/>
              <a:t>à </a:t>
            </a:r>
            <a:r>
              <a:rPr lang="fr-FR" dirty="0"/>
              <a:t>la </a:t>
            </a:r>
            <a:r>
              <a:rPr lang="fr-FR" dirty="0" smtClean="0"/>
              <a:t>consigne</a:t>
            </a:r>
          </a:p>
          <a:p>
            <a:pPr>
              <a:buFontTx/>
              <a:buChar char="-"/>
            </a:pPr>
            <a:r>
              <a:rPr lang="fr-FR" dirty="0" smtClean="0"/>
              <a:t>aux </a:t>
            </a:r>
            <a:r>
              <a:rPr lang="fr-FR" dirty="0"/>
              <a:t>opérations </a:t>
            </a:r>
            <a:r>
              <a:rPr lang="fr-FR" dirty="0" smtClean="0"/>
              <a:t>intellectuelles</a:t>
            </a:r>
          </a:p>
          <a:p>
            <a:pPr>
              <a:buFontTx/>
              <a:buChar char="-"/>
            </a:pPr>
            <a:r>
              <a:rPr lang="fr-FR" dirty="0" smtClean="0"/>
              <a:t>à </a:t>
            </a:r>
            <a:r>
              <a:rPr lang="fr-FR" dirty="0"/>
              <a:t>l’acquis </a:t>
            </a:r>
            <a:r>
              <a:rPr lang="fr-FR" dirty="0" smtClean="0"/>
              <a:t>antérieur (erroné, absent…)</a:t>
            </a:r>
          </a:p>
          <a:p>
            <a:pPr>
              <a:buFontTx/>
              <a:buChar char="-"/>
            </a:pPr>
            <a:r>
              <a:rPr lang="fr-FR" dirty="0" smtClean="0"/>
              <a:t>…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altLang="fr-FR" dirty="0">
                <a:sym typeface="Wingdings" panose="05000000000000000000" pitchFamily="2" charset="2"/>
              </a:rPr>
              <a:t> Diagnostic permettant de personnaliser l’accompagnement</a:t>
            </a:r>
            <a:endParaRPr lang="fr-FR" alt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fr-FR" dirty="0" smtClean="0"/>
              <a:t>Apprendre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3600" b="1" dirty="0" smtClean="0"/>
              <a:t>intérioriser, faire sien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3600" b="1" dirty="0" smtClean="0"/>
              <a:t>engagement </a:t>
            </a:r>
            <a:r>
              <a:rPr lang="fr-FR" altLang="fr-FR" sz="3600" b="1" dirty="0"/>
              <a:t>actif </a:t>
            </a:r>
            <a:r>
              <a:rPr lang="fr-FR" altLang="fr-FR" sz="3600" b="1" dirty="0" smtClean="0"/>
              <a:t>(</a:t>
            </a:r>
            <a:r>
              <a:rPr lang="fr-FR" altLang="fr-FR" sz="3600" dirty="0" smtClean="0"/>
              <a:t>porter volontairement attention à …)</a:t>
            </a:r>
            <a:r>
              <a:rPr lang="fr-FR" altLang="fr-FR" sz="3600" b="1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3600" b="1" dirty="0" smtClean="0"/>
              <a:t>« apprendre en faisant » / « apprendre à faire »</a:t>
            </a:r>
            <a:r>
              <a:rPr lang="fr-FR" altLang="fr-FR" sz="36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3600" dirty="0"/>
              <a:t>r</a:t>
            </a:r>
            <a:r>
              <a:rPr lang="fr-FR" altLang="fr-FR" sz="3600" dirty="0" smtClean="0"/>
              <a:t>éussir (</a:t>
            </a:r>
            <a:r>
              <a:rPr lang="fr-FR" altLang="fr-FR" sz="3600" i="1" dirty="0"/>
              <a:t>r</a:t>
            </a:r>
            <a:r>
              <a:rPr lang="fr-FR" altLang="fr-FR" sz="3600" i="1" dirty="0" smtClean="0"/>
              <a:t>ater /rôle de l’erreur</a:t>
            </a:r>
            <a:r>
              <a:rPr lang="fr-FR" altLang="fr-FR" sz="3600" dirty="0" smtClean="0"/>
              <a:t>) / </a:t>
            </a:r>
            <a:r>
              <a:rPr lang="fr-FR" altLang="fr-FR" sz="3600" b="1" dirty="0" smtClean="0"/>
              <a:t>retour d’information </a:t>
            </a:r>
            <a:r>
              <a:rPr lang="fr-FR" altLang="fr-FR" sz="3600" dirty="0" smtClean="0"/>
              <a:t>(signaux d’erreurs explicites) ;  motivation et « récompense » (regard des autres, sentiment de progresser …) </a:t>
            </a:r>
            <a:r>
              <a:rPr lang="fr-FR" altLang="fr-FR" sz="3600" b="1" dirty="0" smtClean="0"/>
              <a:t>émotion, affectivité et cognition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3600" dirty="0"/>
              <a:t>« Mauvaises notes »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36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3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0070C0"/>
                </a:solidFill>
              </a:rPr>
              <a:t>Des </a:t>
            </a:r>
            <a:r>
              <a:rPr lang="fr-FR" sz="6000" b="1" dirty="0" smtClean="0">
                <a:solidFill>
                  <a:srgbClr val="0070C0"/>
                </a:solidFill>
              </a:rPr>
              <a:t>ressources </a:t>
            </a:r>
            <a:r>
              <a:rPr lang="fr-FR" sz="6000" b="1" dirty="0" err="1" smtClean="0">
                <a:solidFill>
                  <a:srgbClr val="0070C0"/>
                </a:solidFill>
              </a:rPr>
              <a:t>Eduscol</a:t>
            </a:r>
            <a:r>
              <a:rPr lang="fr-FR" sz="6000" b="1" dirty="0" smtClean="0">
                <a:solidFill>
                  <a:srgbClr val="0070C0"/>
                </a:solidFill>
              </a:rPr>
              <a:t> </a:t>
            </a:r>
            <a:br>
              <a:rPr lang="fr-FR" sz="6000" b="1" dirty="0" smtClean="0">
                <a:solidFill>
                  <a:srgbClr val="0070C0"/>
                </a:solidFill>
              </a:rPr>
            </a:br>
            <a:r>
              <a:rPr lang="fr-FR" sz="6000" b="1" dirty="0" smtClean="0">
                <a:solidFill>
                  <a:srgbClr val="0070C0"/>
                </a:solidFill>
              </a:rPr>
              <a:t>pour l’AP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/>
          <a:lstStyle/>
          <a:p>
            <a:r>
              <a:rPr lang="fr-FR" dirty="0"/>
              <a:t>réflexion collective</a:t>
            </a:r>
          </a:p>
          <a:p>
            <a:r>
              <a:rPr lang="fr-FR" dirty="0" smtClean="0"/>
              <a:t>retour d’expériences</a:t>
            </a:r>
          </a:p>
          <a:p>
            <a:pPr marL="0" indent="0">
              <a:buNone/>
            </a:pPr>
            <a:r>
              <a:rPr lang="fr-FR" sz="4000" b="1" dirty="0">
                <a:solidFill>
                  <a:srgbClr val="0070C0"/>
                </a:solidFill>
              </a:rPr>
              <a:t>mais …</a:t>
            </a:r>
            <a:endParaRPr lang="fr-FR" sz="4000" dirty="0" smtClean="0"/>
          </a:p>
          <a:p>
            <a:r>
              <a:rPr lang="fr-FR" dirty="0" smtClean="0"/>
              <a:t>temps</a:t>
            </a:r>
            <a:endParaRPr lang="fr-FR" dirty="0"/>
          </a:p>
          <a:p>
            <a:r>
              <a:rPr lang="fr-FR" dirty="0" smtClean="0"/>
              <a:t>esprit critique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6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376"/>
            <a:ext cx="93440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87727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http://eduscol.education.fr/cid46791/videos-sur-accompagnement-personnalise.html</a:t>
            </a:r>
          </a:p>
        </p:txBody>
      </p:sp>
    </p:spTree>
    <p:extLst>
      <p:ext uri="{BB962C8B-B14F-4D97-AF65-F5344CB8AC3E}">
        <p14:creationId xmlns:p14="http://schemas.microsoft.com/office/powerpoint/2010/main" val="54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600" dirty="0" smtClean="0"/>
              <a:t>Cycle 3 : sciences et technologie</a:t>
            </a:r>
          </a:p>
          <a:p>
            <a:r>
              <a:rPr lang="fr-FR" sz="3600" dirty="0" smtClean="0"/>
              <a:t>Cycle 4 : SVT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70C0"/>
                </a:solidFill>
              </a:rPr>
              <a:t>Des </a:t>
            </a:r>
            <a:r>
              <a:rPr lang="fr-FR" sz="6000" b="1" dirty="0" smtClean="0">
                <a:solidFill>
                  <a:srgbClr val="0070C0"/>
                </a:solidFill>
              </a:rPr>
              <a:t>ressources </a:t>
            </a:r>
            <a:r>
              <a:rPr lang="fr-FR" sz="6000" b="1" dirty="0" err="1" smtClean="0">
                <a:solidFill>
                  <a:srgbClr val="0070C0"/>
                </a:solidFill>
              </a:rPr>
              <a:t>Eduscol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841389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Que devrait être l’AP 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L’AP </a:t>
            </a:r>
            <a:r>
              <a:rPr lang="fr-FR" dirty="0"/>
              <a:t>devrait être vu comme une </a:t>
            </a:r>
            <a:r>
              <a:rPr lang="fr-FR" b="1" dirty="0"/>
              <a:t>modalité différente d’enseignement </a:t>
            </a:r>
            <a:r>
              <a:rPr lang="fr-FR" dirty="0"/>
              <a:t>et une </a:t>
            </a:r>
            <a:r>
              <a:rPr lang="fr-FR" b="1" dirty="0"/>
              <a:t>posture</a:t>
            </a:r>
            <a:r>
              <a:rPr lang="fr-FR" dirty="0"/>
              <a:t> (ou un état d’esprit) à acquérir et/ou à renforcer, et non perçu comme un « dispositif ». </a:t>
            </a:r>
          </a:p>
          <a:p>
            <a:r>
              <a:rPr lang="fr-FR" dirty="0" smtClean="0"/>
              <a:t>L’AP </a:t>
            </a:r>
            <a:r>
              <a:rPr lang="fr-FR" dirty="0"/>
              <a:t>s’inscrit plus largement dans une culture de l’accompagnement à développer </a:t>
            </a:r>
            <a:r>
              <a:rPr lang="fr-FR" b="1" dirty="0"/>
              <a:t>au sein de tous </a:t>
            </a:r>
            <a:r>
              <a:rPr lang="fr-FR" dirty="0"/>
              <a:t>les enseignements. </a:t>
            </a:r>
          </a:p>
          <a:p>
            <a:r>
              <a:rPr lang="fr-FR" dirty="0" smtClean="0"/>
              <a:t>L’AP </a:t>
            </a:r>
            <a:r>
              <a:rPr lang="fr-FR" dirty="0"/>
              <a:t>doit permettre d’assurer une meilleure transition école-collège, développer les compétences du domaine 2 du socle (« méthodes et outils pour apprendre ») et </a:t>
            </a:r>
            <a:r>
              <a:rPr lang="fr-FR" b="1" dirty="0"/>
              <a:t>donner à tous les élèves des outils leur permettant d’envisager la suite de leurs parcours</a:t>
            </a:r>
            <a:r>
              <a:rPr lang="fr-FR" dirty="0"/>
              <a:t> de la façon la plus pertinente possible. </a:t>
            </a:r>
          </a:p>
          <a:p>
            <a:r>
              <a:rPr lang="fr-FR" dirty="0" smtClean="0"/>
              <a:t>L’AP </a:t>
            </a:r>
            <a:r>
              <a:rPr lang="fr-FR" dirty="0"/>
              <a:t>nécessite des </a:t>
            </a:r>
            <a:r>
              <a:rPr lang="fr-FR" b="1" dirty="0"/>
              <a:t>diagnostics</a:t>
            </a:r>
            <a:r>
              <a:rPr lang="fr-FR" dirty="0"/>
              <a:t> et des </a:t>
            </a:r>
            <a:r>
              <a:rPr lang="fr-FR" b="1" dirty="0"/>
              <a:t>bilans</a:t>
            </a:r>
            <a:r>
              <a:rPr lang="fr-FR" dirty="0"/>
              <a:t>, dans le cadre d’un </a:t>
            </a:r>
            <a:r>
              <a:rPr lang="fr-FR" b="1" dirty="0"/>
              <a:t>suivi régulier </a:t>
            </a:r>
            <a:r>
              <a:rPr lang="fr-FR" dirty="0"/>
              <a:t>de l’acquisition des compétences des élèves.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4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que l’AP ne devrait pas être …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Un </a:t>
            </a:r>
            <a:r>
              <a:rPr lang="fr-FR" dirty="0"/>
              <a:t>simple soutien ou de l’aide aux devoirs.</a:t>
            </a:r>
          </a:p>
          <a:p>
            <a:r>
              <a:rPr lang="fr-FR" dirty="0" smtClean="0"/>
              <a:t>La </a:t>
            </a:r>
            <a:r>
              <a:rPr lang="fr-FR" dirty="0"/>
              <a:t>poursuite du cours.</a:t>
            </a:r>
          </a:p>
          <a:p>
            <a:r>
              <a:rPr lang="fr-FR" dirty="0" smtClean="0"/>
              <a:t>Un </a:t>
            </a:r>
            <a:r>
              <a:rPr lang="fr-FR" dirty="0"/>
              <a:t>dédoublement horaire pour lui-même.</a:t>
            </a:r>
          </a:p>
          <a:p>
            <a:r>
              <a:rPr lang="fr-FR" dirty="0" smtClean="0"/>
              <a:t>Un </a:t>
            </a:r>
            <a:r>
              <a:rPr lang="fr-FR" dirty="0"/>
              <a:t>regroupement permanent d’élèves étiquetés en fonction de leur niveau scolaire.</a:t>
            </a:r>
          </a:p>
          <a:p>
            <a:r>
              <a:rPr lang="fr-FR" dirty="0" smtClean="0"/>
              <a:t>Une </a:t>
            </a:r>
            <a:r>
              <a:rPr lang="fr-FR" dirty="0"/>
              <a:t>succession d’heures dépourvues d’objectifs ou de contenus clairement définis.</a:t>
            </a:r>
          </a:p>
          <a:p>
            <a:r>
              <a:rPr lang="fr-FR" dirty="0" smtClean="0"/>
              <a:t>Un </a:t>
            </a:r>
            <a:r>
              <a:rPr lang="fr-FR" dirty="0"/>
              <a:t>cours de méthodologie pure.</a:t>
            </a:r>
          </a:p>
          <a:p>
            <a:r>
              <a:rPr lang="fr-FR" dirty="0" smtClean="0"/>
              <a:t>Une </a:t>
            </a:r>
            <a:r>
              <a:rPr lang="fr-FR" dirty="0"/>
              <a:t>ré-explicitation du cours, sans changement de stratégie.</a:t>
            </a:r>
          </a:p>
          <a:p>
            <a:r>
              <a:rPr lang="fr-FR" dirty="0" smtClean="0"/>
              <a:t>En </a:t>
            </a:r>
            <a:r>
              <a:rPr lang="fr-FR" dirty="0"/>
              <a:t>troisième, des heures uniquement dévolues à la préparation du DNB.</a:t>
            </a:r>
          </a:p>
        </p:txBody>
      </p:sp>
    </p:spTree>
    <p:extLst>
      <p:ext uri="{BB962C8B-B14F-4D97-AF65-F5344CB8AC3E}">
        <p14:creationId xmlns:p14="http://schemas.microsoft.com/office/powerpoint/2010/main" val="3812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Parcours </a:t>
            </a:r>
            <a:r>
              <a:rPr lang="fr-FR" b="1" dirty="0"/>
              <a:t>éducatif de santé pour tous les </a:t>
            </a:r>
            <a:r>
              <a:rPr lang="fr-FR" b="1" dirty="0" smtClean="0"/>
              <a:t>élèves : </a:t>
            </a:r>
            <a:r>
              <a:rPr lang="fr-FR" dirty="0" smtClean="0"/>
              <a:t>circulaire </a:t>
            </a:r>
            <a:r>
              <a:rPr lang="fr-FR" dirty="0"/>
              <a:t>n° 2016-008 du </a:t>
            </a:r>
            <a:r>
              <a:rPr lang="fr-FR" dirty="0" smtClean="0"/>
              <a:t>28-1-2016</a:t>
            </a:r>
          </a:p>
          <a:p>
            <a:r>
              <a:rPr lang="fr-FR" b="1" dirty="0" smtClean="0"/>
              <a:t>Parcours Avenir </a:t>
            </a:r>
            <a:r>
              <a:rPr lang="fr-FR" dirty="0" smtClean="0"/>
              <a:t>: </a:t>
            </a:r>
            <a:r>
              <a:rPr lang="fr-FR" sz="2800" dirty="0" smtClean="0"/>
              <a:t>quelques fiches « études et métiers » du domaine de la biologie (à paraitre sur le site académique)</a:t>
            </a:r>
          </a:p>
          <a:p>
            <a:r>
              <a:rPr lang="fr-FR" sz="2800" b="1" dirty="0"/>
              <a:t>P</a:t>
            </a:r>
            <a:r>
              <a:rPr lang="fr-FR" sz="2800" b="1" dirty="0" smtClean="0"/>
              <a:t>arcours </a:t>
            </a:r>
            <a:r>
              <a:rPr lang="fr-FR" sz="2800" b="1" dirty="0"/>
              <a:t>d'éducation artistique et culturelle de </a:t>
            </a:r>
            <a:r>
              <a:rPr lang="fr-FR" sz="2800" b="1" dirty="0" smtClean="0"/>
              <a:t>l'élève</a:t>
            </a:r>
          </a:p>
          <a:p>
            <a:r>
              <a:rPr lang="fr-FR" sz="2800" b="1" dirty="0" smtClean="0"/>
              <a:t>Parcours citoyen (voir dossier </a:t>
            </a:r>
            <a:r>
              <a:rPr lang="fr-FR" sz="2800" b="1" dirty="0" err="1" smtClean="0"/>
              <a:t>Eduscol</a:t>
            </a:r>
            <a:r>
              <a:rPr lang="fr-FR" sz="2800" b="1" dirty="0"/>
              <a:t>)</a:t>
            </a:r>
          </a:p>
          <a:p>
            <a:r>
              <a:rPr lang="fr-FR" dirty="0" smtClean="0"/>
              <a:t>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6400800" cy="1104528"/>
          </a:xfrm>
        </p:spPr>
        <p:txBody>
          <a:bodyPr/>
          <a:lstStyle/>
          <a:p>
            <a:r>
              <a:rPr lang="fr-FR" dirty="0" smtClean="0"/>
              <a:t>=&gt; Apprendre à observer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469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1" y="116632"/>
            <a:ext cx="8928992" cy="111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5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Importance du volet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Centrer sur les apprentissages </a:t>
            </a:r>
            <a:r>
              <a:rPr lang="fr-FR" dirty="0" smtClean="0"/>
              <a:t>et non sur les contenus.</a:t>
            </a:r>
          </a:p>
          <a:p>
            <a:r>
              <a:rPr lang="fr-FR" dirty="0" smtClean="0"/>
              <a:t>Evaluations à prévoir sur les </a:t>
            </a:r>
            <a:r>
              <a:rPr lang="fr-FR" b="1" dirty="0" smtClean="0"/>
              <a:t>apprentissages</a:t>
            </a:r>
            <a:r>
              <a:rPr lang="fr-FR" dirty="0" smtClean="0"/>
              <a:t> également (le plus possible en interdisciplinarité) / </a:t>
            </a:r>
            <a:r>
              <a:rPr lang="fr-FR" b="1" dirty="0" smtClean="0"/>
              <a:t>Validation</a:t>
            </a:r>
            <a:r>
              <a:rPr lang="fr-FR" dirty="0" smtClean="0"/>
              <a:t> socle (fin de cycle 3)</a:t>
            </a:r>
          </a:p>
          <a:p>
            <a:r>
              <a:rPr lang="fr-FR" dirty="0" smtClean="0"/>
              <a:t>Ecriture d’un </a:t>
            </a:r>
            <a:r>
              <a:rPr lang="fr-FR" b="1" dirty="0" smtClean="0"/>
              <a:t>projet commun d’enseignement de sciences et technologie de cycle 3 (et de cycle 4)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14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générale du programme de sciences et technologie</a:t>
            </a:r>
          </a:p>
          <a:p>
            <a:r>
              <a:rPr lang="fr-FR" dirty="0" smtClean="0"/>
              <a:t>Les compétences travaillées</a:t>
            </a:r>
          </a:p>
          <a:p>
            <a:r>
              <a:rPr lang="fr-FR" dirty="0" smtClean="0"/>
              <a:t>Les attendus de fin de cycle (15)</a:t>
            </a:r>
          </a:p>
          <a:p>
            <a:r>
              <a:rPr lang="fr-FR" dirty="0"/>
              <a:t>Les c</a:t>
            </a:r>
            <a:r>
              <a:rPr lang="fr-FR" dirty="0" smtClean="0"/>
              <a:t>onnaissances et </a:t>
            </a:r>
            <a:r>
              <a:rPr lang="fr-FR" dirty="0"/>
              <a:t>compétences </a:t>
            </a:r>
            <a:r>
              <a:rPr lang="fr-FR" dirty="0" smtClean="0"/>
              <a:t>associées</a:t>
            </a:r>
          </a:p>
          <a:p>
            <a:r>
              <a:rPr lang="fr-FR" dirty="0" smtClean="0"/>
              <a:t>Les repères de progressivité</a:t>
            </a:r>
          </a:p>
        </p:txBody>
      </p:sp>
    </p:spTree>
    <p:extLst>
      <p:ext uri="{BB962C8B-B14F-4D97-AF65-F5344CB8AC3E}">
        <p14:creationId xmlns:p14="http://schemas.microsoft.com/office/powerpoint/2010/main" val="31135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5688632" cy="76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6300192" y="2276872"/>
            <a:ext cx="3250704" cy="395128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=&gt; apprendre à se questionner, à problématiser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0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1919</Words>
  <Application>Microsoft Office PowerPoint</Application>
  <PresentationFormat>Affichage à l'écran (4:3)</PresentationFormat>
  <Paragraphs>302</Paragraphs>
  <Slides>48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Réforme du collège   Formation disciplinaire SVT</vt:lpstr>
      <vt:lpstr>Ce que nous allons aborder …</vt:lpstr>
      <vt:lpstr>Retour sur les programmations</vt:lpstr>
      <vt:lpstr>Cycle 3</vt:lpstr>
      <vt:lpstr>Présentation PowerPoint</vt:lpstr>
      <vt:lpstr>Présentation PowerPoint</vt:lpstr>
      <vt:lpstr>Importance du volet 2</vt:lpstr>
      <vt:lpstr>Cycle 3</vt:lpstr>
      <vt:lpstr>Présentation PowerPoint</vt:lpstr>
      <vt:lpstr>Les objectifs pédagogiques au cycle 3:</vt:lpstr>
      <vt:lpstr>Présentation PowerPoint</vt:lpstr>
      <vt:lpstr>Quatre thèmes</vt:lpstr>
      <vt:lpstr>Matière, mouvement, énergie, information </vt:lpstr>
      <vt:lpstr>Le vivant, sa diversité et les fonctions qui le caractérisent</vt:lpstr>
      <vt:lpstr>Un exemple </vt:lpstr>
      <vt:lpstr>Les repères de progressivité</vt:lpstr>
      <vt:lpstr>Matériaux et objets techniques</vt:lpstr>
      <vt:lpstr>La planète Terre. Les êtres vivants dans leur environnement</vt:lpstr>
      <vt:lpstr>L’inter-degrés</vt:lpstr>
      <vt:lpstr>4 heures de Sciences et technologie en 6e  assurées par 1, 2 ou 3 professeurs</vt:lpstr>
      <vt:lpstr>Intégration SVT – PC - technologie</vt:lpstr>
      <vt:lpstr>Présentation PowerPoint</vt:lpstr>
      <vt:lpstr>Conserver les aliments à  une température inférieure à 0°C Le testeur de dégel (Eduscol)</vt:lpstr>
      <vt:lpstr>CONCLUSION: pour traiter un seul programme du CM1 à la 6e… </vt:lpstr>
      <vt:lpstr>Présentation PowerPoint</vt:lpstr>
      <vt:lpstr>Exemples d’EPI : </vt:lpstr>
      <vt:lpstr>Présentation PowerPoint</vt:lpstr>
      <vt:lpstr>EPI et apprentissage de l’autonomie:</vt:lpstr>
      <vt:lpstr>La production concrète Quelques exemples </vt:lpstr>
      <vt:lpstr>Les étapes d’un EPI</vt:lpstr>
      <vt:lpstr>Un exemple d’outil d’évaluation de l’implication des élèves en EPI (ou AP) - à adapter</vt:lpstr>
      <vt:lpstr>Points de vigilance</vt:lpstr>
      <vt:lpstr>Conclusion : évaluer un projet d’EPI</vt:lpstr>
      <vt:lpstr>Un exercice </vt:lpstr>
      <vt:lpstr>L’AP en SVT</vt:lpstr>
      <vt:lpstr>Présentation PowerPoint</vt:lpstr>
      <vt:lpstr>Accompagnement personnalisé</vt:lpstr>
      <vt:lpstr>Un exemple de pratique</vt:lpstr>
      <vt:lpstr>Présentation PowerPoint</vt:lpstr>
      <vt:lpstr>Remédiation</vt:lpstr>
      <vt:lpstr>Traitement de l’erreur</vt:lpstr>
      <vt:lpstr>Apprendre</vt:lpstr>
      <vt:lpstr>Des ressources Eduscol  pour l’AP</vt:lpstr>
      <vt:lpstr>Présentation PowerPoint</vt:lpstr>
      <vt:lpstr>Des ressources Eduscol</vt:lpstr>
      <vt:lpstr>Que devrait être l’AP ?  </vt:lpstr>
      <vt:lpstr>Ce que l’AP ne devrait pas être … </vt:lpstr>
      <vt:lpstr>Parcours</vt:lpstr>
    </vt:vector>
  </TitlesOfParts>
  <Company>Rectorat de strasbourg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J2</dc:title>
  <dc:creator>admin</dc:creator>
  <cp:lastModifiedBy>admin</cp:lastModifiedBy>
  <cp:revision>76</cp:revision>
  <dcterms:created xsi:type="dcterms:W3CDTF">2016-04-18T09:02:33Z</dcterms:created>
  <dcterms:modified xsi:type="dcterms:W3CDTF">2016-06-14T08:04:30Z</dcterms:modified>
</cp:coreProperties>
</file>